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media/image2.jpeg" ContentType="image/jpeg"/>
  <Override PartName="/ppt/theme/theme2.xml" ContentType="application/vnd.openxmlformats-officedocument.theme+xml"/>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media1.mov" ContentType="video/unknown"/>
  <Override PartName="/ppt/media/media2.mov" ContentType="video/unknown"/>
  <Override PartName="/ppt/media/image18.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1pPr>
    <a:lvl2pPr marL="0" marR="0" indent="3429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2pPr>
    <a:lvl3pPr marL="0" marR="0" indent="6858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3pPr>
    <a:lvl4pPr marL="0" marR="0" indent="10287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4pPr>
    <a:lvl5pPr marL="0" marR="0" indent="13716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5pPr>
    <a:lvl6pPr marL="0" marR="0" indent="17145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6pPr>
    <a:lvl7pPr marL="0" marR="0" indent="20574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7pPr>
    <a:lvl8pPr marL="0" marR="0" indent="24003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8pPr>
    <a:lvl9pPr marL="0" marR="0" indent="27432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def" i="def">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b="def" i="def">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b="def" i="def">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b="def" i="def">
        <a:font>
          <a:latin typeface="Helvetica Neue"/>
          <a:ea typeface="Helvetica Neue"/>
          <a:cs typeface="Helvetica Neue"/>
        </a:font>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b="def" i="def">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b="def" i="def">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b="def" i="def">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b="def" i="def"/>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slide" Target="slides/slide72.xml"/><Relationship Id="rId80" Type="http://schemas.openxmlformats.org/officeDocument/2006/relationships/slide" Target="slides/slide73.xml"/><Relationship Id="rId81" Type="http://schemas.openxmlformats.org/officeDocument/2006/relationships/slide" Target="slides/slide74.xml"/><Relationship Id="rId82" Type="http://schemas.openxmlformats.org/officeDocument/2006/relationships/slide" Target="slides/slide75.xml"/><Relationship Id="rId83" Type="http://schemas.openxmlformats.org/officeDocument/2006/relationships/slide" Target="slides/slide76.xml"/><Relationship Id="rId84" Type="http://schemas.openxmlformats.org/officeDocument/2006/relationships/slide" Target="slides/slide77.xml"/><Relationship Id="rId85" Type="http://schemas.openxmlformats.org/officeDocument/2006/relationships/slide" Target="slides/slide78.xml"/><Relationship Id="rId86" Type="http://schemas.openxmlformats.org/officeDocument/2006/relationships/slide" Target="slides/slide79.xml"/><Relationship Id="rId87" Type="http://schemas.openxmlformats.org/officeDocument/2006/relationships/slide" Target="slides/slide80.xml"/><Relationship Id="rId88" Type="http://schemas.openxmlformats.org/officeDocument/2006/relationships/slide" Target="slides/slide81.xml"/><Relationship Id="rId89" Type="http://schemas.openxmlformats.org/officeDocument/2006/relationships/slide" Target="slides/slide82.xml"/><Relationship Id="rId90" Type="http://schemas.openxmlformats.org/officeDocument/2006/relationships/slide" Target="slides/slide83.xml"/><Relationship Id="rId91" Type="http://schemas.openxmlformats.org/officeDocument/2006/relationships/slide" Target="slides/slide84.xml"/><Relationship Id="rId92" Type="http://schemas.openxmlformats.org/officeDocument/2006/relationships/slide" Target="slides/slide85.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40" name="Shape 240"/>
          <p:cNvSpPr/>
          <p:nvPr>
            <p:ph type="sldImg"/>
          </p:nvPr>
        </p:nvSpPr>
        <p:spPr>
          <a:xfrm>
            <a:off x="1143000" y="685800"/>
            <a:ext cx="4572000" cy="3429000"/>
          </a:xfrm>
          <a:prstGeom prst="rect">
            <a:avLst/>
          </a:prstGeom>
        </p:spPr>
        <p:txBody>
          <a:bodyPr/>
          <a:lstStyle/>
          <a:p>
            <a:pPr/>
          </a:p>
        </p:txBody>
      </p:sp>
      <p:sp>
        <p:nvSpPr>
          <p:cNvPr id="241" name="Shape 241"/>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584200" latinLnBrk="0">
      <a:defRPr sz="2200">
        <a:latin typeface="Lucida Grande"/>
        <a:ea typeface="Lucida Grande"/>
        <a:cs typeface="Lucida Grande"/>
        <a:sym typeface="Lucida Grande"/>
      </a:defRPr>
    </a:lvl1pPr>
    <a:lvl2pPr indent="228600" defTabSz="584200" latinLnBrk="0">
      <a:defRPr sz="2200">
        <a:latin typeface="Lucida Grande"/>
        <a:ea typeface="Lucida Grande"/>
        <a:cs typeface="Lucida Grande"/>
        <a:sym typeface="Lucida Grande"/>
      </a:defRPr>
    </a:lvl2pPr>
    <a:lvl3pPr indent="457200" defTabSz="584200" latinLnBrk="0">
      <a:defRPr sz="2200">
        <a:latin typeface="Lucida Grande"/>
        <a:ea typeface="Lucida Grande"/>
        <a:cs typeface="Lucida Grande"/>
        <a:sym typeface="Lucida Grande"/>
      </a:defRPr>
    </a:lvl3pPr>
    <a:lvl4pPr indent="685800" defTabSz="584200" latinLnBrk="0">
      <a:defRPr sz="2200">
        <a:latin typeface="Lucida Grande"/>
        <a:ea typeface="Lucida Grande"/>
        <a:cs typeface="Lucida Grande"/>
        <a:sym typeface="Lucida Grande"/>
      </a:defRPr>
    </a:lvl4pPr>
    <a:lvl5pPr indent="914400" defTabSz="584200" latinLnBrk="0">
      <a:defRPr sz="2200">
        <a:latin typeface="Lucida Grande"/>
        <a:ea typeface="Lucida Grande"/>
        <a:cs typeface="Lucida Grande"/>
        <a:sym typeface="Lucida Grande"/>
      </a:defRPr>
    </a:lvl5pPr>
    <a:lvl6pPr indent="1143000" defTabSz="584200" latinLnBrk="0">
      <a:defRPr sz="2200">
        <a:latin typeface="Lucida Grande"/>
        <a:ea typeface="Lucida Grande"/>
        <a:cs typeface="Lucida Grande"/>
        <a:sym typeface="Lucida Grande"/>
      </a:defRPr>
    </a:lvl6pPr>
    <a:lvl7pPr indent="1371600" defTabSz="584200" latinLnBrk="0">
      <a:defRPr sz="2200">
        <a:latin typeface="Lucida Grande"/>
        <a:ea typeface="Lucida Grande"/>
        <a:cs typeface="Lucida Grande"/>
        <a:sym typeface="Lucida Grande"/>
      </a:defRPr>
    </a:lvl7pPr>
    <a:lvl8pPr indent="1600200" defTabSz="584200" latinLnBrk="0">
      <a:defRPr sz="2200">
        <a:latin typeface="Lucida Grande"/>
        <a:ea typeface="Lucida Grande"/>
        <a:cs typeface="Lucida Grande"/>
        <a:sym typeface="Lucida Grande"/>
      </a:defRPr>
    </a:lvl8pPr>
    <a:lvl9pPr indent="1828800" defTabSz="584200" latinLnBrk="0">
      <a:defRPr sz="2200">
        <a:latin typeface="Lucida Grande"/>
        <a:ea typeface="Lucida Grande"/>
        <a:cs typeface="Lucida Grande"/>
        <a:sym typeface="Lucida Grand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 name="Title Text"/>
          <p:cNvSpPr txBox="1"/>
          <p:nvPr>
            <p:ph type="title"/>
          </p:nvPr>
        </p:nvSpPr>
        <p:spPr>
          <a:xfrm>
            <a:off x="1422400" y="5245100"/>
            <a:ext cx="10541000" cy="2628900"/>
          </a:xfrm>
          <a:prstGeom prst="rect">
            <a:avLst/>
          </a:prstGeom>
        </p:spPr>
        <p:txBody>
          <a:bodyPr anchor="b"/>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13" name="Body Level One…"/>
          <p:cNvSpPr txBox="1"/>
          <p:nvPr>
            <p:ph type="body" sz="quarter" idx="1"/>
          </p:nvPr>
        </p:nvSpPr>
        <p:spPr>
          <a:xfrm>
            <a:off x="1422400" y="7861300"/>
            <a:ext cx="10541000" cy="1612900"/>
          </a:xfrm>
          <a:prstGeom prst="rect">
            <a:avLst/>
          </a:prstGeom>
        </p:spPr>
        <p:txBody>
          <a:bodyPr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4"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Big">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2" name="PROJECT"/>
          <p:cNvSpPr txBox="1"/>
          <p:nvPr>
            <p:ph type="body" sz="quarter" idx="21"/>
          </p:nvPr>
        </p:nvSpPr>
        <p:spPr>
          <a:xfrm>
            <a:off x="339858" y="7197750"/>
            <a:ext cx="935432"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PROJECT</a:t>
            </a:r>
          </a:p>
        </p:txBody>
      </p:sp>
      <p:sp>
        <p:nvSpPr>
          <p:cNvPr id="103" name="DATE"/>
          <p:cNvSpPr txBox="1"/>
          <p:nvPr>
            <p:ph type="body" sz="quarter" idx="22"/>
          </p:nvPr>
        </p:nvSpPr>
        <p:spPr>
          <a:xfrm>
            <a:off x="339908" y="8912250"/>
            <a:ext cx="579730"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DATE</a:t>
            </a:r>
          </a:p>
        </p:txBody>
      </p:sp>
      <p:sp>
        <p:nvSpPr>
          <p:cNvPr id="104" name="Client"/>
          <p:cNvSpPr txBox="1"/>
          <p:nvPr>
            <p:ph type="body" sz="quarter" idx="23"/>
          </p:nvPr>
        </p:nvSpPr>
        <p:spPr>
          <a:xfrm>
            <a:off x="5318308" y="8912250"/>
            <a:ext cx="752781"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Client</a:t>
            </a:r>
          </a:p>
        </p:txBody>
      </p:sp>
      <p:sp>
        <p:nvSpPr>
          <p:cNvPr id="105" name="DATE"/>
          <p:cNvSpPr txBox="1"/>
          <p:nvPr>
            <p:ph type="body" sz="quarter" idx="24"/>
          </p:nvPr>
        </p:nvSpPr>
        <p:spPr>
          <a:xfrm>
            <a:off x="1419408" y="8908389"/>
            <a:ext cx="941731"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DATE</a:t>
            </a:r>
          </a:p>
        </p:txBody>
      </p:sp>
      <p:sp>
        <p:nvSpPr>
          <p:cNvPr id="106" name="NAME"/>
          <p:cNvSpPr txBox="1"/>
          <p:nvPr>
            <p:ph type="body" sz="quarter" idx="25"/>
          </p:nvPr>
        </p:nvSpPr>
        <p:spPr>
          <a:xfrm>
            <a:off x="6359707" y="8908389"/>
            <a:ext cx="1069748"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NAME</a:t>
            </a:r>
          </a:p>
        </p:txBody>
      </p:sp>
      <p:sp>
        <p:nvSpPr>
          <p:cNvPr id="107" name="Image"/>
          <p:cNvSpPr/>
          <p:nvPr>
            <p:ph type="pic" idx="26"/>
          </p:nvPr>
        </p:nvSpPr>
        <p:spPr>
          <a:xfrm>
            <a:off x="368300" y="-355600"/>
            <a:ext cx="12268200" cy="8178800"/>
          </a:xfrm>
          <a:prstGeom prst="rect">
            <a:avLst/>
          </a:prstGeom>
        </p:spPr>
        <p:txBody>
          <a:bodyPr lIns="91439" tIns="45719" rIns="91439" bIns="45719" anchor="t"/>
          <a:lstStyle/>
          <a:p>
            <a:pPr/>
          </a:p>
        </p:txBody>
      </p:sp>
      <p:sp>
        <p:nvSpPr>
          <p:cNvPr id="108" name="Title Text"/>
          <p:cNvSpPr txBox="1"/>
          <p:nvPr>
            <p:ph type="title"/>
          </p:nvPr>
        </p:nvSpPr>
        <p:spPr>
          <a:xfrm>
            <a:off x="1422400" y="7099300"/>
            <a:ext cx="10845800" cy="1028700"/>
          </a:xfrm>
          <a:prstGeom prst="rect">
            <a:avLst/>
          </a:prstGeom>
        </p:spPr>
        <p:txBody>
          <a:bodyPr anchor="b"/>
          <a:lstStyle>
            <a:lvl1pPr marL="0">
              <a:lnSpc>
                <a:spcPct val="100000"/>
              </a:lnSpc>
              <a:defRPr cap="all" sz="7400">
                <a:solidFill>
                  <a:srgbClr val="DEDDDE"/>
                </a:solidFill>
                <a:latin typeface="+mj-lt"/>
                <a:ea typeface="+mj-ea"/>
                <a:cs typeface="+mj-cs"/>
                <a:sym typeface="Helvetica Neue Bold Condensed"/>
              </a:defRPr>
            </a:lvl1pPr>
          </a:lstStyle>
          <a:p>
            <a:pPr/>
            <a:r>
              <a:t>Title Text</a:t>
            </a:r>
          </a:p>
        </p:txBody>
      </p:sp>
      <p:sp>
        <p:nvSpPr>
          <p:cNvPr id="109" name="Body Level One…"/>
          <p:cNvSpPr txBox="1"/>
          <p:nvPr>
            <p:ph type="body" sz="quarter" idx="1"/>
          </p:nvPr>
        </p:nvSpPr>
        <p:spPr>
          <a:xfrm>
            <a:off x="1422400" y="8115300"/>
            <a:ext cx="10845800" cy="749300"/>
          </a:xfrm>
          <a:prstGeom prst="rect">
            <a:avLst/>
          </a:prstGeom>
        </p:spPr>
        <p:txBody>
          <a:bodyPr anchor="t"/>
          <a:lstStyle>
            <a:lvl1pPr marL="0" indent="0">
              <a:spcBef>
                <a:spcPts val="0"/>
              </a:spcBef>
              <a:buSzTx/>
              <a:buNone/>
              <a:defRPr cap="all" sz="4600">
                <a:solidFill>
                  <a:srgbClr val="DEDDDE"/>
                </a:solidFill>
                <a:latin typeface="+mj-lt"/>
                <a:ea typeface="+mj-ea"/>
                <a:cs typeface="+mj-cs"/>
                <a:sym typeface="Helvetica Neue Bold Condensed"/>
              </a:defRPr>
            </a:lvl1pPr>
            <a:lvl2pPr marL="0" indent="0">
              <a:spcBef>
                <a:spcPts val="0"/>
              </a:spcBef>
              <a:buSzTx/>
              <a:buNone/>
              <a:defRPr cap="all" sz="4600">
                <a:solidFill>
                  <a:srgbClr val="DEDDDE"/>
                </a:solidFill>
                <a:latin typeface="+mj-lt"/>
                <a:ea typeface="+mj-ea"/>
                <a:cs typeface="+mj-cs"/>
                <a:sym typeface="Helvetica Neue Bold Condensed"/>
              </a:defRPr>
            </a:lvl2pPr>
            <a:lvl3pPr marL="0" indent="0">
              <a:spcBef>
                <a:spcPts val="0"/>
              </a:spcBef>
              <a:buSzTx/>
              <a:buNone/>
              <a:defRPr cap="all" sz="4600">
                <a:solidFill>
                  <a:srgbClr val="DEDDDE"/>
                </a:solidFill>
                <a:latin typeface="+mj-lt"/>
                <a:ea typeface="+mj-ea"/>
                <a:cs typeface="+mj-cs"/>
                <a:sym typeface="Helvetica Neue Bold Condensed"/>
              </a:defRPr>
            </a:lvl3pPr>
            <a:lvl4pPr marL="0" indent="0">
              <a:spcBef>
                <a:spcPts val="0"/>
              </a:spcBef>
              <a:buSzTx/>
              <a:buNone/>
              <a:defRPr cap="all" sz="4600">
                <a:solidFill>
                  <a:srgbClr val="DEDDDE"/>
                </a:solidFill>
                <a:latin typeface="+mj-lt"/>
                <a:ea typeface="+mj-ea"/>
                <a:cs typeface="+mj-cs"/>
                <a:sym typeface="Helvetica Neue Bold Condensed"/>
              </a:defRPr>
            </a:lvl4pPr>
            <a:lvl5pPr marL="0" indent="0">
              <a:spcBef>
                <a:spcPts val="0"/>
              </a:spcBef>
              <a:buSzTx/>
              <a:buNone/>
              <a:defRPr cap="all" sz="4600">
                <a:solidFill>
                  <a:srgbClr val="DEDDDE"/>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1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Big">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18" name="Image"/>
          <p:cNvSpPr/>
          <p:nvPr>
            <p:ph type="pic" idx="21"/>
          </p:nvPr>
        </p:nvSpPr>
        <p:spPr>
          <a:xfrm>
            <a:off x="368300" y="228600"/>
            <a:ext cx="12268200" cy="8178800"/>
          </a:xfrm>
          <a:prstGeom prst="rect">
            <a:avLst/>
          </a:prstGeom>
        </p:spPr>
        <p:txBody>
          <a:bodyPr lIns="91439" tIns="45719" rIns="91439" bIns="45719" anchor="t"/>
          <a:lstStyle/>
          <a:p>
            <a:pPr/>
          </a:p>
        </p:txBody>
      </p:sp>
      <p:sp>
        <p:nvSpPr>
          <p:cNvPr id="119"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20"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5C89A5"/>
                </a:solidFill>
                <a:latin typeface="+mj-lt"/>
                <a:ea typeface="+mj-ea"/>
                <a:cs typeface="+mj-cs"/>
                <a:sym typeface="Helvetica Neue Bold Condensed"/>
              </a:defRPr>
            </a:lvl2pPr>
            <a:lvl3pPr marL="0" indent="0">
              <a:spcBef>
                <a:spcPts val="0"/>
              </a:spcBef>
              <a:buSzTx/>
              <a:buNone/>
              <a:defRPr cap="all" sz="2400">
                <a:solidFill>
                  <a:srgbClr val="5C89A5"/>
                </a:solidFill>
                <a:latin typeface="+mj-lt"/>
                <a:ea typeface="+mj-ea"/>
                <a:cs typeface="+mj-cs"/>
                <a:sym typeface="Helvetica Neue Bold Condensed"/>
              </a:defRPr>
            </a:lvl3pPr>
            <a:lvl4pPr marL="0" indent="0">
              <a:spcBef>
                <a:spcPts val="0"/>
              </a:spcBef>
              <a:buSzTx/>
              <a:buNone/>
              <a:defRPr cap="all" sz="2400">
                <a:solidFill>
                  <a:srgbClr val="5C89A5"/>
                </a:solidFill>
                <a:latin typeface="+mj-lt"/>
                <a:ea typeface="+mj-ea"/>
                <a:cs typeface="+mj-cs"/>
                <a:sym typeface="Helvetica Neue Bold Condensed"/>
              </a:defRPr>
            </a:lvl4pPr>
            <a:lvl5pPr marL="0" indent="0">
              <a:spcBef>
                <a:spcPts val="0"/>
              </a:spcBef>
              <a:buSzTx/>
              <a:buNone/>
              <a:defRPr cap="all" sz="2400">
                <a:solidFill>
                  <a:srgbClr val="5C89A5"/>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2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2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29" name="Image"/>
          <p:cNvSpPr/>
          <p:nvPr>
            <p:ph type="pic" idx="21"/>
          </p:nvPr>
        </p:nvSpPr>
        <p:spPr>
          <a:xfrm>
            <a:off x="-2514600" y="368300"/>
            <a:ext cx="11849100" cy="7899400"/>
          </a:xfrm>
          <a:prstGeom prst="rect">
            <a:avLst/>
          </a:prstGeom>
        </p:spPr>
        <p:txBody>
          <a:bodyPr lIns="91439" tIns="45719" rIns="91439" bIns="45719" anchor="t"/>
          <a:lstStyle/>
          <a:p>
            <a:pPr/>
          </a:p>
        </p:txBody>
      </p:sp>
      <p:sp>
        <p:nvSpPr>
          <p:cNvPr id="130" name="Image"/>
          <p:cNvSpPr/>
          <p:nvPr>
            <p:ph type="pic" idx="22"/>
          </p:nvPr>
        </p:nvSpPr>
        <p:spPr>
          <a:xfrm>
            <a:off x="6540500" y="-254000"/>
            <a:ext cx="6096000" cy="9144000"/>
          </a:xfrm>
          <a:prstGeom prst="rect">
            <a:avLst/>
          </a:prstGeom>
        </p:spPr>
        <p:txBody>
          <a:bodyPr lIns="91439" tIns="45719" rIns="91439" bIns="45719" anchor="t"/>
          <a:lstStyle/>
          <a:p>
            <a:pPr/>
          </a:p>
        </p:txBody>
      </p:sp>
      <p:sp>
        <p:nvSpPr>
          <p:cNvPr id="131"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32"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3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41" name="Image"/>
          <p:cNvSpPr/>
          <p:nvPr>
            <p:ph type="pic" sz="quarter" idx="21"/>
          </p:nvPr>
        </p:nvSpPr>
        <p:spPr>
          <a:xfrm>
            <a:off x="8597900" y="3289300"/>
            <a:ext cx="4038600" cy="6057901"/>
          </a:xfrm>
          <a:prstGeom prst="rect">
            <a:avLst/>
          </a:prstGeom>
        </p:spPr>
        <p:txBody>
          <a:bodyPr lIns="91439" tIns="45719" rIns="91439" bIns="45719" anchor="t"/>
          <a:lstStyle/>
          <a:p>
            <a:pPr/>
          </a:p>
        </p:txBody>
      </p:sp>
      <p:sp>
        <p:nvSpPr>
          <p:cNvPr id="142" name="Image"/>
          <p:cNvSpPr/>
          <p:nvPr>
            <p:ph type="pic" idx="22"/>
          </p:nvPr>
        </p:nvSpPr>
        <p:spPr>
          <a:xfrm>
            <a:off x="-1485900" y="368300"/>
            <a:ext cx="11849100" cy="7899400"/>
          </a:xfrm>
          <a:prstGeom prst="rect">
            <a:avLst/>
          </a:prstGeom>
        </p:spPr>
        <p:txBody>
          <a:bodyPr lIns="91439" tIns="45719" rIns="91439" bIns="45719" anchor="t"/>
          <a:lstStyle/>
          <a:p>
            <a:pPr/>
          </a:p>
        </p:txBody>
      </p:sp>
      <p:sp>
        <p:nvSpPr>
          <p:cNvPr id="143" name="Image"/>
          <p:cNvSpPr/>
          <p:nvPr>
            <p:ph type="pic" sz="quarter" idx="23"/>
          </p:nvPr>
        </p:nvSpPr>
        <p:spPr>
          <a:xfrm>
            <a:off x="8597900" y="-698500"/>
            <a:ext cx="4038600" cy="6057901"/>
          </a:xfrm>
          <a:prstGeom prst="rect">
            <a:avLst/>
          </a:prstGeom>
        </p:spPr>
        <p:txBody>
          <a:bodyPr lIns="91439" tIns="45719" rIns="91439" bIns="45719" anchor="t"/>
          <a:lstStyle/>
          <a:p>
            <a:pPr/>
          </a:p>
        </p:txBody>
      </p:sp>
      <p:sp>
        <p:nvSpPr>
          <p:cNvPr id="144"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45"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4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4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54" name="Image"/>
          <p:cNvSpPr/>
          <p:nvPr>
            <p:ph type="pic" idx="21"/>
          </p:nvPr>
        </p:nvSpPr>
        <p:spPr>
          <a:xfrm>
            <a:off x="-1485900" y="368300"/>
            <a:ext cx="11849100" cy="7899400"/>
          </a:xfrm>
          <a:prstGeom prst="rect">
            <a:avLst/>
          </a:prstGeom>
        </p:spPr>
        <p:txBody>
          <a:bodyPr lIns="91439" tIns="45719" rIns="91439" bIns="45719" anchor="t"/>
          <a:lstStyle/>
          <a:p>
            <a:pPr/>
          </a:p>
        </p:txBody>
      </p:sp>
      <p:sp>
        <p:nvSpPr>
          <p:cNvPr id="155" name="Image"/>
          <p:cNvSpPr/>
          <p:nvPr>
            <p:ph type="pic" sz="quarter" idx="22"/>
          </p:nvPr>
        </p:nvSpPr>
        <p:spPr>
          <a:xfrm>
            <a:off x="8597900" y="3949700"/>
            <a:ext cx="4038600" cy="6057900"/>
          </a:xfrm>
          <a:prstGeom prst="rect">
            <a:avLst/>
          </a:prstGeom>
        </p:spPr>
        <p:txBody>
          <a:bodyPr lIns="91439" tIns="45719" rIns="91439" bIns="45719" anchor="t"/>
          <a:lstStyle/>
          <a:p>
            <a:pPr/>
          </a:p>
        </p:txBody>
      </p:sp>
      <p:sp>
        <p:nvSpPr>
          <p:cNvPr id="156" name="Image"/>
          <p:cNvSpPr/>
          <p:nvPr>
            <p:ph type="pic" sz="quarter" idx="23"/>
          </p:nvPr>
        </p:nvSpPr>
        <p:spPr>
          <a:xfrm>
            <a:off x="8597900" y="-1371600"/>
            <a:ext cx="4038600" cy="6057901"/>
          </a:xfrm>
          <a:prstGeom prst="rect">
            <a:avLst/>
          </a:prstGeom>
        </p:spPr>
        <p:txBody>
          <a:bodyPr lIns="91439" tIns="45719" rIns="91439" bIns="45719" anchor="t"/>
          <a:lstStyle/>
          <a:p>
            <a:pPr/>
          </a:p>
        </p:txBody>
      </p:sp>
      <p:sp>
        <p:nvSpPr>
          <p:cNvPr id="157" name="Image"/>
          <p:cNvSpPr/>
          <p:nvPr>
            <p:ph type="pic" sz="quarter" idx="24"/>
          </p:nvPr>
        </p:nvSpPr>
        <p:spPr>
          <a:xfrm>
            <a:off x="8597900" y="1295400"/>
            <a:ext cx="4038600" cy="6057901"/>
          </a:xfrm>
          <a:prstGeom prst="rect">
            <a:avLst/>
          </a:prstGeom>
        </p:spPr>
        <p:txBody>
          <a:bodyPr lIns="91439" tIns="45719" rIns="91439" bIns="45719" anchor="t"/>
          <a:lstStyle/>
          <a:p>
            <a:pPr/>
          </a:p>
        </p:txBody>
      </p:sp>
      <p:sp>
        <p:nvSpPr>
          <p:cNvPr id="158"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59"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6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6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68" name="Image"/>
          <p:cNvSpPr/>
          <p:nvPr>
            <p:ph type="pic" sz="half" idx="21"/>
          </p:nvPr>
        </p:nvSpPr>
        <p:spPr>
          <a:xfrm>
            <a:off x="596900" y="3733800"/>
            <a:ext cx="7924800" cy="5283200"/>
          </a:xfrm>
          <a:prstGeom prst="rect">
            <a:avLst/>
          </a:prstGeom>
        </p:spPr>
        <p:txBody>
          <a:bodyPr lIns="91439" tIns="45719" rIns="91439" bIns="45719" anchor="t"/>
          <a:lstStyle/>
          <a:p>
            <a:pPr/>
          </a:p>
        </p:txBody>
      </p:sp>
      <p:sp>
        <p:nvSpPr>
          <p:cNvPr id="169" name="Image"/>
          <p:cNvSpPr/>
          <p:nvPr>
            <p:ph type="pic" sz="quarter" idx="22"/>
          </p:nvPr>
        </p:nvSpPr>
        <p:spPr>
          <a:xfrm>
            <a:off x="4483100" y="-698500"/>
            <a:ext cx="4038600" cy="6057901"/>
          </a:xfrm>
          <a:prstGeom prst="rect">
            <a:avLst/>
          </a:prstGeom>
        </p:spPr>
        <p:txBody>
          <a:bodyPr lIns="91439" tIns="45719" rIns="91439" bIns="45719" anchor="t"/>
          <a:lstStyle/>
          <a:p>
            <a:pPr/>
          </a:p>
        </p:txBody>
      </p:sp>
      <p:sp>
        <p:nvSpPr>
          <p:cNvPr id="170" name="Image"/>
          <p:cNvSpPr/>
          <p:nvPr>
            <p:ph type="pic" sz="quarter" idx="23"/>
          </p:nvPr>
        </p:nvSpPr>
        <p:spPr>
          <a:xfrm>
            <a:off x="368300" y="3289300"/>
            <a:ext cx="4038600" cy="6057900"/>
          </a:xfrm>
          <a:prstGeom prst="rect">
            <a:avLst/>
          </a:prstGeom>
        </p:spPr>
        <p:txBody>
          <a:bodyPr lIns="91439" tIns="45719" rIns="91439" bIns="45719" anchor="t"/>
          <a:lstStyle/>
          <a:p>
            <a:pPr/>
          </a:p>
        </p:txBody>
      </p:sp>
      <p:sp>
        <p:nvSpPr>
          <p:cNvPr id="171" name="Image"/>
          <p:cNvSpPr/>
          <p:nvPr>
            <p:ph type="pic" sz="quarter" idx="24"/>
          </p:nvPr>
        </p:nvSpPr>
        <p:spPr>
          <a:xfrm>
            <a:off x="-546100" y="368300"/>
            <a:ext cx="5867400" cy="3911600"/>
          </a:xfrm>
          <a:prstGeom prst="rect">
            <a:avLst/>
          </a:prstGeom>
        </p:spPr>
        <p:txBody>
          <a:bodyPr lIns="91439" tIns="45719" rIns="91439" bIns="45719" anchor="t"/>
          <a:lstStyle/>
          <a:p>
            <a:pPr/>
          </a:p>
        </p:txBody>
      </p:sp>
      <p:sp>
        <p:nvSpPr>
          <p:cNvPr id="172" name="Image"/>
          <p:cNvSpPr/>
          <p:nvPr>
            <p:ph type="pic" sz="quarter" idx="25"/>
          </p:nvPr>
        </p:nvSpPr>
        <p:spPr>
          <a:xfrm>
            <a:off x="8597900" y="3289300"/>
            <a:ext cx="4038600" cy="6057901"/>
          </a:xfrm>
          <a:prstGeom prst="rect">
            <a:avLst/>
          </a:prstGeom>
        </p:spPr>
        <p:txBody>
          <a:bodyPr lIns="91439" tIns="45719" rIns="91439" bIns="45719" anchor="t"/>
          <a:lstStyle/>
          <a:p>
            <a:pPr/>
          </a:p>
        </p:txBody>
      </p:sp>
      <p:sp>
        <p:nvSpPr>
          <p:cNvPr id="173" name="Image"/>
          <p:cNvSpPr/>
          <p:nvPr>
            <p:ph type="pic" sz="quarter" idx="26"/>
          </p:nvPr>
        </p:nvSpPr>
        <p:spPr>
          <a:xfrm>
            <a:off x="8597900" y="-711200"/>
            <a:ext cx="4038600" cy="6057900"/>
          </a:xfrm>
          <a:prstGeom prst="rect">
            <a:avLst/>
          </a:prstGeom>
        </p:spPr>
        <p:txBody>
          <a:bodyPr lIns="91439" tIns="45719" rIns="91439" bIns="45719" anchor="t"/>
          <a:lstStyle/>
          <a:p>
            <a:pPr/>
          </a:p>
        </p:txBody>
      </p:sp>
      <p:sp>
        <p:nvSpPr>
          <p:cNvPr id="174"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75"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83" name="Image"/>
          <p:cNvSpPr/>
          <p:nvPr>
            <p:ph type="pic" sz="half" idx="21"/>
          </p:nvPr>
        </p:nvSpPr>
        <p:spPr>
          <a:xfrm>
            <a:off x="7670800" y="1663700"/>
            <a:ext cx="4292600" cy="6438900"/>
          </a:xfrm>
          <a:prstGeom prst="rect">
            <a:avLst/>
          </a:prstGeom>
          <a:ln w="9525">
            <a:round/>
          </a:ln>
        </p:spPr>
        <p:txBody>
          <a:bodyPr lIns="91439" tIns="45719" rIns="91439" bIns="45719" anchor="t"/>
          <a:lstStyle/>
          <a:p>
            <a:pPr/>
          </a:p>
        </p:txBody>
      </p:sp>
      <p:sp>
        <p:nvSpPr>
          <p:cNvPr id="184" name="Title Text"/>
          <p:cNvSpPr txBox="1"/>
          <p:nvPr>
            <p:ph type="title"/>
          </p:nvPr>
        </p:nvSpPr>
        <p:spPr>
          <a:xfrm>
            <a:off x="1041400" y="2019300"/>
            <a:ext cx="5334000" cy="2870200"/>
          </a:xfrm>
          <a:prstGeom prst="rect">
            <a:avLst/>
          </a:prstGeom>
        </p:spPr>
        <p:txBody>
          <a:bodyPr anchor="b"/>
          <a:lstStyle>
            <a:lvl1pPr marL="0">
              <a:defRPr>
                <a:solidFill>
                  <a:srgbClr val="DEDDDE"/>
                </a:solidFill>
                <a:latin typeface="+mj-lt"/>
                <a:ea typeface="+mj-ea"/>
                <a:cs typeface="+mj-cs"/>
                <a:sym typeface="Helvetica Neue Bold Condensed"/>
              </a:defRPr>
            </a:lvl1pPr>
          </a:lstStyle>
          <a:p>
            <a:pPr/>
            <a:r>
              <a:t>Title Text</a:t>
            </a:r>
          </a:p>
        </p:txBody>
      </p:sp>
      <p:sp>
        <p:nvSpPr>
          <p:cNvPr id="185" name="Body Level One…"/>
          <p:cNvSpPr txBox="1"/>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8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193" name="Image"/>
          <p:cNvSpPr/>
          <p:nvPr>
            <p:ph type="pic" sz="half" idx="21"/>
          </p:nvPr>
        </p:nvSpPr>
        <p:spPr>
          <a:xfrm>
            <a:off x="7670800" y="2413000"/>
            <a:ext cx="4292600" cy="6438900"/>
          </a:xfrm>
          <a:prstGeom prst="rect">
            <a:avLst/>
          </a:prstGeom>
          <a:ln w="9525">
            <a:round/>
          </a:ln>
        </p:spPr>
        <p:txBody>
          <a:bodyPr lIns="91439" tIns="45719" rIns="91439" bIns="45719" anchor="t"/>
          <a:lstStyle/>
          <a:p>
            <a:pPr/>
          </a:p>
        </p:txBody>
      </p:sp>
      <p:sp>
        <p:nvSpPr>
          <p:cNvPr id="194" name="Title Text"/>
          <p:cNvSpPr txBox="1"/>
          <p:nvPr>
            <p:ph type="title"/>
          </p:nvPr>
        </p:nvSpPr>
        <p:spPr>
          <a:prstGeom prst="rect">
            <a:avLst/>
          </a:prstGeom>
        </p:spPr>
        <p:txBody>
          <a:bodyPr/>
          <a:lstStyle/>
          <a:p>
            <a:pPr/>
            <a:r>
              <a:t>Title Text</a:t>
            </a:r>
          </a:p>
        </p:txBody>
      </p:sp>
      <p:sp>
        <p:nvSpPr>
          <p:cNvPr id="195" name="Body Level One…"/>
          <p:cNvSpPr txBox="1"/>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19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Left">
    <p:spTree>
      <p:nvGrpSpPr>
        <p:cNvPr id="1" name=""/>
        <p:cNvGrpSpPr/>
        <p:nvPr/>
      </p:nvGrpSpPr>
      <p:grpSpPr>
        <a:xfrm>
          <a:off x="0" y="0"/>
          <a:ext cx="0" cy="0"/>
          <a:chOff x="0" y="0"/>
          <a:chExt cx="0" cy="0"/>
        </a:xfrm>
      </p:grpSpPr>
      <p:sp>
        <p:nvSpPr>
          <p:cNvPr id="203" name="Title Text"/>
          <p:cNvSpPr txBox="1"/>
          <p:nvPr>
            <p:ph type="title"/>
          </p:nvPr>
        </p:nvSpPr>
        <p:spPr>
          <a:prstGeom prst="rect">
            <a:avLst/>
          </a:prstGeom>
        </p:spPr>
        <p:txBody>
          <a:bodyPr/>
          <a:lstStyle/>
          <a:p>
            <a:pPr/>
            <a:r>
              <a:t>Title Text</a:t>
            </a:r>
          </a:p>
        </p:txBody>
      </p:sp>
      <p:sp>
        <p:nvSpPr>
          <p:cNvPr id="204" name="Body Level One…"/>
          <p:cNvSpPr txBox="1"/>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0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Right">
    <p:spTree>
      <p:nvGrpSpPr>
        <p:cNvPr id="1" name=""/>
        <p:cNvGrpSpPr/>
        <p:nvPr/>
      </p:nvGrpSpPr>
      <p:grpSpPr>
        <a:xfrm>
          <a:off x="0" y="0"/>
          <a:ext cx="0" cy="0"/>
          <a:chOff x="0" y="0"/>
          <a:chExt cx="0" cy="0"/>
        </a:xfrm>
      </p:grpSpPr>
      <p:sp>
        <p:nvSpPr>
          <p:cNvPr id="212" name="Title Text"/>
          <p:cNvSpPr txBox="1"/>
          <p:nvPr>
            <p:ph type="title"/>
          </p:nvPr>
        </p:nvSpPr>
        <p:spPr>
          <a:prstGeom prst="rect">
            <a:avLst/>
          </a:prstGeom>
        </p:spPr>
        <p:txBody>
          <a:bodyPr/>
          <a:lstStyle/>
          <a:p>
            <a:pPr/>
            <a:r>
              <a:t>Title Text</a:t>
            </a:r>
          </a:p>
        </p:txBody>
      </p:sp>
      <p:sp>
        <p:nvSpPr>
          <p:cNvPr id="213" name="Body Level One…"/>
          <p:cNvSpPr txBox="1"/>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1" name="Title Text"/>
          <p:cNvSpPr txBox="1"/>
          <p:nvPr>
            <p:ph type="title"/>
          </p:nvPr>
        </p:nvSpPr>
        <p:spPr>
          <a:prstGeom prst="rect">
            <a:avLst/>
          </a:prstGeom>
        </p:spPr>
        <p:txBody>
          <a:bodyPr/>
          <a:lstStyle/>
          <a:p>
            <a:pPr/>
            <a:r>
              <a:t>Title Text</a:t>
            </a:r>
          </a:p>
        </p:txBody>
      </p:sp>
      <p:sp>
        <p:nvSpPr>
          <p:cNvPr id="22" name="Body Level One…"/>
          <p:cNvSpPr txBox="1"/>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copy">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21" name="Image"/>
          <p:cNvSpPr/>
          <p:nvPr>
            <p:ph type="pic" sz="half" idx="21"/>
          </p:nvPr>
        </p:nvSpPr>
        <p:spPr>
          <a:xfrm>
            <a:off x="7670800" y="1663700"/>
            <a:ext cx="4292600" cy="6438900"/>
          </a:xfrm>
          <a:prstGeom prst="rect">
            <a:avLst/>
          </a:prstGeom>
          <a:ln w="9525">
            <a:round/>
          </a:ln>
        </p:spPr>
        <p:txBody>
          <a:bodyPr lIns="91439" tIns="45719" rIns="91439" bIns="45719" anchor="t"/>
          <a:lstStyle/>
          <a:p>
            <a:pPr/>
          </a:p>
        </p:txBody>
      </p:sp>
      <p:sp>
        <p:nvSpPr>
          <p:cNvPr id="222" name="Title Text"/>
          <p:cNvSpPr txBox="1"/>
          <p:nvPr>
            <p:ph type="title"/>
          </p:nvPr>
        </p:nvSpPr>
        <p:spPr>
          <a:xfrm>
            <a:off x="1041400" y="2019300"/>
            <a:ext cx="5334000" cy="2870200"/>
          </a:xfrm>
          <a:prstGeom prst="rect">
            <a:avLst/>
          </a:prstGeom>
        </p:spPr>
        <p:txBody>
          <a:bodyPr anchor="b"/>
          <a:lstStyle>
            <a:lvl1pPr marL="0">
              <a:defRPr>
                <a:solidFill>
                  <a:srgbClr val="DEDDDE"/>
                </a:solidFill>
                <a:latin typeface="+mj-lt"/>
                <a:ea typeface="+mj-ea"/>
                <a:cs typeface="+mj-cs"/>
                <a:sym typeface="Helvetica Neue Bold Condensed"/>
              </a:defRPr>
            </a:lvl1pPr>
          </a:lstStyle>
          <a:p>
            <a:pPr/>
            <a:r>
              <a:t>Title Text</a:t>
            </a:r>
          </a:p>
        </p:txBody>
      </p:sp>
      <p:sp>
        <p:nvSpPr>
          <p:cNvPr id="223" name="Body Level One…"/>
          <p:cNvSpPr txBox="1"/>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22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3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cap="none"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232" name="Title Text"/>
          <p:cNvSpPr txBox="1"/>
          <p:nvPr>
            <p:ph type="title"/>
          </p:nvPr>
        </p:nvSpPr>
        <p:spPr>
          <a:xfrm>
            <a:off x="1422400" y="5245100"/>
            <a:ext cx="10541000" cy="2628900"/>
          </a:xfrm>
          <a:prstGeom prst="rect">
            <a:avLst/>
          </a:prstGeom>
        </p:spPr>
        <p:txBody>
          <a:bodyPr anchor="b"/>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233" name="Body Level One…"/>
          <p:cNvSpPr txBox="1"/>
          <p:nvPr>
            <p:ph type="body" sz="quarter" idx="1"/>
          </p:nvPr>
        </p:nvSpPr>
        <p:spPr>
          <a:xfrm>
            <a:off x="1422400" y="7861300"/>
            <a:ext cx="10541000" cy="1612900"/>
          </a:xfrm>
          <a:prstGeom prst="rect">
            <a:avLst/>
          </a:prstGeom>
        </p:spPr>
        <p:txBody>
          <a:bodyPr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234"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2 Column">
    <p:spTree>
      <p:nvGrpSpPr>
        <p:cNvPr id="1" name=""/>
        <p:cNvGrpSpPr/>
        <p:nvPr/>
      </p:nvGrpSpPr>
      <p:grpSpPr>
        <a:xfrm>
          <a:off x="0" y="0"/>
          <a:ext cx="0" cy="0"/>
          <a:chOff x="0" y="0"/>
          <a:chExt cx="0" cy="0"/>
        </a:xfrm>
      </p:grpSpPr>
      <p:sp>
        <p:nvSpPr>
          <p:cNvPr id="30" name="Title Text"/>
          <p:cNvSpPr txBox="1"/>
          <p:nvPr>
            <p:ph type="title"/>
          </p:nvPr>
        </p:nvSpPr>
        <p:spPr>
          <a:prstGeom prst="rect">
            <a:avLst/>
          </a:prstGeom>
        </p:spPr>
        <p:txBody>
          <a:bodyPr/>
          <a:lstStyle/>
          <a:p>
            <a:pPr/>
            <a:r>
              <a:t>Title Text</a:t>
            </a:r>
          </a:p>
        </p:txBody>
      </p:sp>
      <p:sp>
        <p:nvSpPr>
          <p:cNvPr id="31" name="Body Level One…"/>
          <p:cNvSpPr txBox="1"/>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3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39" name="Body Level One…"/>
          <p:cNvSpPr txBox="1"/>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4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54" name="Title Text"/>
          <p:cNvSpPr txBox="1"/>
          <p:nvPr>
            <p:ph type="title"/>
          </p:nvPr>
        </p:nvSpPr>
        <p:spPr>
          <a:prstGeom prst="rect">
            <a:avLst/>
          </a:prstGeom>
        </p:spPr>
        <p:txBody>
          <a:bodyPr/>
          <a:lstStyle/>
          <a:p>
            <a:pPr/>
            <a:r>
              <a:t>Title Text</a:t>
            </a:r>
          </a:p>
        </p:txBody>
      </p:sp>
      <p:sp>
        <p:nvSpPr>
          <p:cNvPr id="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62" name="Title Text"/>
          <p:cNvSpPr txBox="1"/>
          <p:nvPr>
            <p:ph type="title"/>
          </p:nvPr>
        </p:nvSpPr>
        <p:spPr>
          <a:xfrm>
            <a:off x="1041400" y="3657600"/>
            <a:ext cx="10922000" cy="2438400"/>
          </a:xfrm>
          <a:prstGeom prst="rect">
            <a:avLst/>
          </a:prstGeom>
        </p:spPr>
        <p:txBody>
          <a:bodyPr/>
          <a:lstStyle/>
          <a:p>
            <a:pPr/>
            <a:r>
              <a:t>Title Text</a:t>
            </a:r>
          </a:p>
        </p:txBody>
      </p:sp>
      <p:sp>
        <p:nvSpPr>
          <p:cNvPr id="6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Al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0" name="Title Text"/>
          <p:cNvSpPr txBox="1"/>
          <p:nvPr>
            <p:ph type="title"/>
          </p:nvPr>
        </p:nvSpPr>
        <p:spPr>
          <a:xfrm>
            <a:off x="1422400" y="3568700"/>
            <a:ext cx="10541000" cy="2628900"/>
          </a:xfrm>
          <a:prstGeom prst="rect">
            <a:avLst/>
          </a:prstGeom>
        </p:spPr>
        <p:txBody>
          <a:bodyPr/>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71"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81" name="PROJECT"/>
          <p:cNvSpPr txBox="1"/>
          <p:nvPr>
            <p:ph type="body" sz="quarter" idx="21"/>
          </p:nvPr>
        </p:nvSpPr>
        <p:spPr>
          <a:xfrm>
            <a:off x="339858" y="7197750"/>
            <a:ext cx="935432"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PROJECT</a:t>
            </a:r>
          </a:p>
        </p:txBody>
      </p:sp>
      <p:sp>
        <p:nvSpPr>
          <p:cNvPr id="82" name="DATE"/>
          <p:cNvSpPr txBox="1"/>
          <p:nvPr>
            <p:ph type="body" sz="quarter" idx="22"/>
          </p:nvPr>
        </p:nvSpPr>
        <p:spPr>
          <a:xfrm>
            <a:off x="339908" y="8912250"/>
            <a:ext cx="579730"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DATE</a:t>
            </a:r>
          </a:p>
        </p:txBody>
      </p:sp>
      <p:sp>
        <p:nvSpPr>
          <p:cNvPr id="83" name="CLIENT"/>
          <p:cNvSpPr txBox="1"/>
          <p:nvPr>
            <p:ph type="body" sz="quarter" idx="23"/>
          </p:nvPr>
        </p:nvSpPr>
        <p:spPr>
          <a:xfrm>
            <a:off x="5318308" y="8912250"/>
            <a:ext cx="752781"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CLIENT</a:t>
            </a:r>
          </a:p>
        </p:txBody>
      </p:sp>
      <p:sp>
        <p:nvSpPr>
          <p:cNvPr id="84" name="DATE"/>
          <p:cNvSpPr txBox="1"/>
          <p:nvPr>
            <p:ph type="body" sz="quarter" idx="24"/>
          </p:nvPr>
        </p:nvSpPr>
        <p:spPr>
          <a:xfrm>
            <a:off x="1419408" y="8908389"/>
            <a:ext cx="941731"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DATE</a:t>
            </a:r>
          </a:p>
        </p:txBody>
      </p:sp>
      <p:sp>
        <p:nvSpPr>
          <p:cNvPr id="85" name="NAME"/>
          <p:cNvSpPr txBox="1"/>
          <p:nvPr>
            <p:ph type="body" sz="quarter" idx="25"/>
          </p:nvPr>
        </p:nvSpPr>
        <p:spPr>
          <a:xfrm>
            <a:off x="6359707" y="8908389"/>
            <a:ext cx="1069748"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NAME</a:t>
            </a:r>
          </a:p>
        </p:txBody>
      </p:sp>
      <p:sp>
        <p:nvSpPr>
          <p:cNvPr id="86" name="Image"/>
          <p:cNvSpPr/>
          <p:nvPr>
            <p:ph type="pic" sz="half" idx="26"/>
          </p:nvPr>
        </p:nvSpPr>
        <p:spPr>
          <a:xfrm>
            <a:off x="368300" y="101600"/>
            <a:ext cx="4851400" cy="7277100"/>
          </a:xfrm>
          <a:prstGeom prst="rect">
            <a:avLst/>
          </a:prstGeom>
        </p:spPr>
        <p:txBody>
          <a:bodyPr lIns="91439" tIns="45719" rIns="91439" bIns="45719" anchor="t"/>
          <a:lstStyle/>
          <a:p>
            <a:pPr/>
          </a:p>
        </p:txBody>
      </p:sp>
      <p:sp>
        <p:nvSpPr>
          <p:cNvPr id="87" name="Image"/>
          <p:cNvSpPr/>
          <p:nvPr>
            <p:ph type="pic" sz="half" idx="27"/>
          </p:nvPr>
        </p:nvSpPr>
        <p:spPr>
          <a:xfrm>
            <a:off x="7785100" y="101600"/>
            <a:ext cx="4851400" cy="7277100"/>
          </a:xfrm>
          <a:prstGeom prst="rect">
            <a:avLst/>
          </a:prstGeom>
        </p:spPr>
        <p:txBody>
          <a:bodyPr lIns="91439" tIns="45719" rIns="91439" bIns="45719" anchor="t"/>
          <a:lstStyle/>
          <a:p>
            <a:pPr/>
          </a:p>
        </p:txBody>
      </p:sp>
      <p:sp>
        <p:nvSpPr>
          <p:cNvPr id="88" name="Image"/>
          <p:cNvSpPr/>
          <p:nvPr>
            <p:ph type="pic" sz="quarter" idx="28"/>
          </p:nvPr>
        </p:nvSpPr>
        <p:spPr>
          <a:xfrm>
            <a:off x="5295900" y="228600"/>
            <a:ext cx="2413000" cy="3619500"/>
          </a:xfrm>
          <a:prstGeom prst="rect">
            <a:avLst/>
          </a:prstGeom>
        </p:spPr>
        <p:txBody>
          <a:bodyPr lIns="91439" tIns="45719" rIns="91439" bIns="45719" anchor="t"/>
          <a:lstStyle/>
          <a:p>
            <a:pPr/>
          </a:p>
        </p:txBody>
      </p:sp>
      <p:sp>
        <p:nvSpPr>
          <p:cNvPr id="89" name="Image"/>
          <p:cNvSpPr/>
          <p:nvPr>
            <p:ph type="pic" sz="quarter" idx="29"/>
          </p:nvPr>
        </p:nvSpPr>
        <p:spPr>
          <a:xfrm>
            <a:off x="5295900" y="3619500"/>
            <a:ext cx="2413000" cy="3619500"/>
          </a:xfrm>
          <a:prstGeom prst="rect">
            <a:avLst/>
          </a:prstGeom>
        </p:spPr>
        <p:txBody>
          <a:bodyPr lIns="91439" tIns="45719" rIns="91439" bIns="45719" anchor="t"/>
          <a:lstStyle/>
          <a:p>
            <a:pPr/>
          </a:p>
        </p:txBody>
      </p:sp>
      <p:sp>
        <p:nvSpPr>
          <p:cNvPr id="90" name="Title Text"/>
          <p:cNvSpPr txBox="1"/>
          <p:nvPr>
            <p:ph type="title"/>
          </p:nvPr>
        </p:nvSpPr>
        <p:spPr>
          <a:xfrm>
            <a:off x="1422400" y="7099300"/>
            <a:ext cx="10845800" cy="1028700"/>
          </a:xfrm>
          <a:prstGeom prst="rect">
            <a:avLst/>
          </a:prstGeom>
        </p:spPr>
        <p:txBody>
          <a:bodyPr anchor="b"/>
          <a:lstStyle>
            <a:lvl1pPr marL="0">
              <a:lnSpc>
                <a:spcPct val="100000"/>
              </a:lnSpc>
              <a:defRPr cap="all" sz="7400">
                <a:solidFill>
                  <a:srgbClr val="DEDDDE"/>
                </a:solidFill>
                <a:latin typeface="+mj-lt"/>
                <a:ea typeface="+mj-ea"/>
                <a:cs typeface="+mj-cs"/>
                <a:sym typeface="Helvetica Neue Bold Condensed"/>
              </a:defRPr>
            </a:lvl1pPr>
          </a:lstStyle>
          <a:p>
            <a:pPr/>
            <a:r>
              <a:t>Title Text</a:t>
            </a:r>
          </a:p>
        </p:txBody>
      </p:sp>
      <p:sp>
        <p:nvSpPr>
          <p:cNvPr id="91" name="Body Level One…"/>
          <p:cNvSpPr txBox="1"/>
          <p:nvPr>
            <p:ph type="body" sz="quarter" idx="1"/>
          </p:nvPr>
        </p:nvSpPr>
        <p:spPr>
          <a:xfrm>
            <a:off x="1422400" y="8115300"/>
            <a:ext cx="10845800" cy="749300"/>
          </a:xfrm>
          <a:prstGeom prst="rect">
            <a:avLst/>
          </a:prstGeom>
        </p:spPr>
        <p:txBody>
          <a:bodyPr anchor="t"/>
          <a:lstStyle>
            <a:lvl1pPr marL="0" indent="0">
              <a:spcBef>
                <a:spcPts val="0"/>
              </a:spcBef>
              <a:buSzTx/>
              <a:buNone/>
              <a:defRPr cap="all" sz="4600">
                <a:solidFill>
                  <a:srgbClr val="DEDDDE"/>
                </a:solidFill>
                <a:latin typeface="+mj-lt"/>
                <a:ea typeface="+mj-ea"/>
                <a:cs typeface="+mj-cs"/>
                <a:sym typeface="Helvetica Neue Bold Condensed"/>
              </a:defRPr>
            </a:lvl1pPr>
            <a:lvl2pPr marL="0" indent="0">
              <a:spcBef>
                <a:spcPts val="0"/>
              </a:spcBef>
              <a:buSzTx/>
              <a:buNone/>
              <a:defRPr cap="all" sz="4600">
                <a:solidFill>
                  <a:srgbClr val="DEDDDE"/>
                </a:solidFill>
                <a:latin typeface="+mj-lt"/>
                <a:ea typeface="+mj-ea"/>
                <a:cs typeface="+mj-cs"/>
                <a:sym typeface="Helvetica Neue Bold Condensed"/>
              </a:defRPr>
            </a:lvl2pPr>
            <a:lvl3pPr marL="0" indent="0">
              <a:spcBef>
                <a:spcPts val="0"/>
              </a:spcBef>
              <a:buSzTx/>
              <a:buNone/>
              <a:defRPr cap="all" sz="4600">
                <a:solidFill>
                  <a:srgbClr val="DEDDDE"/>
                </a:solidFill>
                <a:latin typeface="+mj-lt"/>
                <a:ea typeface="+mj-ea"/>
                <a:cs typeface="+mj-cs"/>
                <a:sym typeface="Helvetica Neue Bold Condensed"/>
              </a:defRPr>
            </a:lvl3pPr>
            <a:lvl4pPr marL="0" indent="0">
              <a:spcBef>
                <a:spcPts val="0"/>
              </a:spcBef>
              <a:buSzTx/>
              <a:buNone/>
              <a:defRPr cap="all" sz="4600">
                <a:solidFill>
                  <a:srgbClr val="DEDDDE"/>
                </a:solidFill>
                <a:latin typeface="+mj-lt"/>
                <a:ea typeface="+mj-ea"/>
                <a:cs typeface="+mj-cs"/>
                <a:sym typeface="Helvetica Neue Bold Condensed"/>
              </a:defRPr>
            </a:lvl4pPr>
            <a:lvl5pPr marL="0" indent="0">
              <a:spcBef>
                <a:spcPts val="0"/>
              </a:spcBef>
              <a:buSzTx/>
              <a:buNone/>
              <a:defRPr cap="all" sz="4600">
                <a:solidFill>
                  <a:srgbClr val="DEDDDE"/>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9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1.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Relationship Id="rId16" Type="http://schemas.openxmlformats.org/officeDocument/2006/relationships/slideLayout" Target="../slideLayouts/slideLayout13.xml"/><Relationship Id="rId17" Type="http://schemas.openxmlformats.org/officeDocument/2006/relationships/slideLayout" Target="../slideLayouts/slideLayout14.xml"/><Relationship Id="rId18" Type="http://schemas.openxmlformats.org/officeDocument/2006/relationships/slideLayout" Target="../slideLayouts/slideLayout15.xml"/><Relationship Id="rId19" Type="http://schemas.openxmlformats.org/officeDocument/2006/relationships/slideLayout" Target="../slideLayouts/slideLayout16.xml"/><Relationship Id="rId20" Type="http://schemas.openxmlformats.org/officeDocument/2006/relationships/slideLayout" Target="../slideLayouts/slideLayout17.xml"/><Relationship Id="rId21" Type="http://schemas.openxmlformats.org/officeDocument/2006/relationships/slideLayout" Target="../slideLayouts/slideLayout18.xml"/><Relationship Id="rId22" Type="http://schemas.openxmlformats.org/officeDocument/2006/relationships/slideLayout" Target="../slideLayouts/slideLayout19.xml"/><Relationship Id="rId23" Type="http://schemas.openxmlformats.org/officeDocument/2006/relationships/slideLayout" Target="../slideLayouts/slideLayout20.xml"/><Relationship Id="rId2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cap="none"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 name="Body Level One…"/>
          <p:cNvSpPr txBox="1"/>
          <p:nvPr>
            <p:ph type="body" idx="1"/>
          </p:nvPr>
        </p:nvSpPr>
        <p:spPr>
          <a:xfrm>
            <a:off x="1041400" y="1473200"/>
            <a:ext cx="10922000" cy="6807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buBlip>
                <a:blip r:embed="rId3"/>
              </a:buBlip>
            </a:lvl1pPr>
            <a:lvl2pPr>
              <a:buBlip>
                <a:blip r:embed="rId3"/>
              </a:buBlip>
            </a:lvl2pPr>
            <a:lvl3pPr>
              <a:buBlip>
                <a:blip r:embed="rId3"/>
              </a:buBlip>
            </a:lvl3pPr>
            <a:lvl4pPr>
              <a:buBlip>
                <a:blip r:embed="rId3"/>
              </a:buBlip>
            </a:lvl4pPr>
            <a:lvl5pPr>
              <a:buBlip>
                <a:blip r:embed="rId3"/>
              </a:buBlip>
            </a:lvl5pPr>
          </a:lstStyle>
          <a:p>
            <a:pPr/>
            <a:r>
              <a:t>Body Level One</a:t>
            </a:r>
          </a:p>
          <a:p>
            <a:pPr lvl="1"/>
            <a:r>
              <a:t>Body Level Two</a:t>
            </a:r>
          </a:p>
          <a:p>
            <a:pPr lvl="2"/>
            <a:r>
              <a:t>Body Level Three</a:t>
            </a:r>
          </a:p>
          <a:p>
            <a:pPr lvl="3"/>
            <a:r>
              <a:t>Body Level Four</a:t>
            </a:r>
          </a:p>
          <a:p>
            <a:pPr lvl="4"/>
            <a:r>
              <a:t>Body Level Five</a:t>
            </a:r>
          </a:p>
        </p:txBody>
      </p:sp>
      <p:sp>
        <p:nvSpPr>
          <p:cNvPr id="4" name="Title Text"/>
          <p:cNvSpPr txBox="1"/>
          <p:nvPr>
            <p:ph type="title"/>
          </p:nvPr>
        </p:nvSpPr>
        <p:spPr>
          <a:xfrm>
            <a:off x="1041400" y="254000"/>
            <a:ext cx="10922000" cy="2438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a:r>
              <a:t>Title Text</a:t>
            </a:r>
          </a:p>
        </p:txBody>
      </p:sp>
      <p:sp>
        <p:nvSpPr>
          <p:cNvPr id="5" name="Slide Number"/>
          <p:cNvSpPr txBox="1"/>
          <p:nvPr>
            <p:ph type="sldNum" sz="quarter" idx="2"/>
          </p:nvPr>
        </p:nvSpPr>
        <p:spPr>
          <a:xfrm>
            <a:off x="6352743" y="9474200"/>
            <a:ext cx="312014" cy="299822"/>
          </a:xfrm>
          <a:prstGeom prst="rect">
            <a:avLst/>
          </a:prstGeom>
          <a:ln w="12700">
            <a:miter lim="400000"/>
          </a:ln>
        </p:spPr>
        <p:txBody>
          <a:bodyPr wrap="none" lIns="50800" tIns="50800" rIns="50800" bIns="50800">
            <a:spAutoFit/>
          </a:bodyPr>
          <a:lstStyle>
            <a:lvl1pPr>
              <a:defRPr cap="none" sz="1400">
                <a:latin typeface="Helvetica Neue"/>
                <a:ea typeface="Helvetica Neue"/>
                <a:cs typeface="Helvetica Neue"/>
                <a:sym typeface="Helvetica Neue"/>
              </a:defRPr>
            </a:lvl1pPr>
          </a:lstStyle>
          <a:p>
            <a:pPr/>
            <a:fld id="{86CB4B4D-7CA3-9044-876B-883B54F8677D}" type="slidenum"/>
          </a:p>
        </p:txBody>
      </p:sp>
    </p:spTree>
  </p:cSld>
  <p:clrMap bg1="dk1" tx1="lt1" bg2="dk2" tx2="lt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Lst>
  <p:transition xmlns:p14="http://schemas.microsoft.com/office/powerpoint/2010/main" spd="med" advClick="1"/>
  <p:txStyles>
    <p:titleStyle>
      <a:lvl1pPr marL="408432" marR="0" indent="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1pPr>
      <a:lvl2pPr marL="408432" marR="0" indent="2286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2pPr>
      <a:lvl3pPr marL="408432" marR="0" indent="4572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3pPr>
      <a:lvl4pPr marL="408432" marR="0" indent="6858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4pPr>
      <a:lvl5pPr marL="408432" marR="0" indent="9144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5pPr>
      <a:lvl6pPr marL="408432" marR="0" indent="11430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6pPr>
      <a:lvl7pPr marL="408432" marR="0" indent="1371599"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7pPr>
      <a:lvl8pPr marL="408432" marR="0" indent="1600199"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8pPr>
      <a:lvl9pPr marL="408432" marR="0" indent="18288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9pPr>
    </p:titleStyle>
    <p:bodyStyle>
      <a:lvl1pPr marL="431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1pPr>
      <a:lvl2pPr marL="876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2pPr>
      <a:lvl3pPr marL="1320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3pPr>
      <a:lvl4pPr marL="1765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4pPr>
      <a:lvl5pPr marL="2209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5pPr>
      <a:lvl6pPr marL="2654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6pPr>
      <a:lvl7pPr marL="3098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7pPr>
      <a:lvl8pPr marL="3543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8pPr>
      <a:lvl9pPr marL="3987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9pPr>
    </p:bodyStyle>
    <p:otherStyle>
      <a:lvl1pPr marL="0" marR="0" indent="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1pPr>
      <a:lvl2pPr marL="0" marR="0" indent="2286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2pPr>
      <a:lvl3pPr marL="0" marR="0" indent="4572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3pPr>
      <a:lvl4pPr marL="0" marR="0" indent="6858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4pPr>
      <a:lvl5pPr marL="0" marR="0" indent="9144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5pPr>
      <a:lvl6pPr marL="0" marR="0" indent="11430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6pPr>
      <a:lvl7pPr marL="0" marR="0" indent="13716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7pPr>
      <a:lvl8pPr marL="0" marR="0" indent="16002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8pPr>
      <a:lvl9pPr marL="0" marR="0" indent="18288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wayoflife.org" TargetMode="External"/><Relationship Id="rId3" Type="http://schemas.openxmlformats.org/officeDocument/2006/relationships/hyperlink" Target="mailto:fbns@wayoflife.org" TargetMode="External"/><Relationship Id="rId4" Type="http://schemas.openxmlformats.org/officeDocument/2006/relationships/image" Target="../media/image3.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2.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3.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4.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6.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7.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8.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9.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9.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9.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0.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1.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2.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4.jpeg"/><Relationship Id="rId3" Type="http://schemas.openxmlformats.org/officeDocument/2006/relationships/image" Target="../media/image4.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3.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4.png"/></Relationships>

</file>

<file path=ppt/slides/_rels/slide3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5.png"/></Relationships>

</file>

<file path=ppt/slides/_rels/slide3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6.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7.png"/></Relationships>

</file>

<file path=ppt/slides/_rels/slide3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7.png"/></Relationships>

</file>

<file path=ppt/slides/_rels/slide3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8.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9.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0.png"/></Relationships>

</file>

<file path=ppt/slides/_rels/slide3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1.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2.png"/></Relationships>

</file>

<file path=ppt/slides/_rels/slide4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3.png"/></Relationships>

</file>

<file path=ppt/slides/_rels/slide4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4.png"/></Relationships>

</file>

<file path=ppt/slides/_rels/slide4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5.png"/></Relationships>

</file>

<file path=ppt/slides/_rels/slide4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6.png"/></Relationships>

</file>

<file path=ppt/slides/_rels/slide4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7.png"/></Relationships>

</file>

<file path=ppt/slides/_rels/slide4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8.png"/></Relationships>

</file>

<file path=ppt/slides/_rels/slide4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jpeg"/><Relationship Id="rId3" Type="http://schemas.openxmlformats.org/officeDocument/2006/relationships/image" Target="../media/image12.jpeg"/></Relationships>

</file>

<file path=ppt/slides/_rels/slide4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9.png"/><Relationship Id="rId3" Type="http://schemas.openxmlformats.org/officeDocument/2006/relationships/image" Target="../media/image40.png"/></Relationships>

</file>

<file path=ppt/slides/_rels/slide4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1.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5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1.png"/></Relationships>

</file>

<file path=ppt/slides/_rels/slide5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2.png"/><Relationship Id="rId3" Type="http://schemas.openxmlformats.org/officeDocument/2006/relationships/image" Target="../media/image13.jpeg"/></Relationships>

</file>

<file path=ppt/slides/_rels/slide5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4.jpeg"/></Relationships>

</file>

<file path=ppt/slides/_rels/slide5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3.png"/><Relationship Id="rId3" Type="http://schemas.openxmlformats.org/officeDocument/2006/relationships/image" Target="../media/image44.png"/></Relationships>

</file>

<file path=ppt/slides/_rels/slide5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3.png"/><Relationship Id="rId3" Type="http://schemas.openxmlformats.org/officeDocument/2006/relationships/image" Target="../media/image44.png"/><Relationship Id="rId4" Type="http://schemas.openxmlformats.org/officeDocument/2006/relationships/image" Target="../media/image15.jpeg"/></Relationships>

</file>

<file path=ppt/slides/_rels/slide5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3.png"/><Relationship Id="rId3" Type="http://schemas.openxmlformats.org/officeDocument/2006/relationships/image" Target="../media/image45.png"/><Relationship Id="rId4" Type="http://schemas.openxmlformats.org/officeDocument/2006/relationships/image" Target="../media/image15.jpeg"/></Relationships>

</file>

<file path=ppt/slides/_rels/slide5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6.png"/></Relationships>

</file>

<file path=ppt/slides/_rels/slide5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7.png"/></Relationships>

</file>

<file path=ppt/slides/_rels/slide5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8.png"/><Relationship Id="rId3" Type="http://schemas.openxmlformats.org/officeDocument/2006/relationships/image" Target="../media/image15.jpeg"/><Relationship Id="rId4" Type="http://schemas.openxmlformats.org/officeDocument/2006/relationships/image" Target="../media/image49.png"/><Relationship Id="rId5" Type="http://schemas.openxmlformats.org/officeDocument/2006/relationships/image" Target="../media/image16.jpeg"/></Relationships>

</file>

<file path=ppt/slides/_rels/slide5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8.png"/><Relationship Id="rId3" Type="http://schemas.openxmlformats.org/officeDocument/2006/relationships/image" Target="../media/image15.jpeg"/><Relationship Id="rId4" Type="http://schemas.openxmlformats.org/officeDocument/2006/relationships/image" Target="../media/image49.png"/><Relationship Id="rId5" Type="http://schemas.openxmlformats.org/officeDocument/2006/relationships/image" Target="../media/image16.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png"/></Relationships>

</file>

<file path=ppt/slides/_rels/slide6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7.jpeg"/></Relationships>

</file>

<file path=ppt/slides/_rels/slide6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video" Target="../media/media1.mov"/><Relationship Id="rId3" Type="http://schemas.microsoft.com/office/2007/relationships/media" Target="../media/media1.mov"/><Relationship Id="rId4" Type="http://schemas.openxmlformats.org/officeDocument/2006/relationships/image" Target="../media/image50.png"/></Relationships>

</file>

<file path=ppt/slides/_rels/slide6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video" Target="../media/media2.mov"/><Relationship Id="rId3" Type="http://schemas.microsoft.com/office/2007/relationships/media" Target="../media/media2.mov"/><Relationship Id="rId4" Type="http://schemas.openxmlformats.org/officeDocument/2006/relationships/image" Target="../media/image51.png"/></Relationships>

</file>

<file path=ppt/slides/_rels/slide6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video" Target="../media/media1.mov"/><Relationship Id="rId3" Type="http://schemas.microsoft.com/office/2007/relationships/media" Target="../media/media1.mov"/><Relationship Id="rId4" Type="http://schemas.openxmlformats.org/officeDocument/2006/relationships/image" Target="../media/image50.png"/></Relationships>

</file>

<file path=ppt/slides/_rels/slide6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2.png"/></Relationships>

</file>

<file path=ppt/slides/_rels/slide6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2.png"/></Relationships>

</file>

<file path=ppt/slides/_rels/slide6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2.png"/></Relationships>

</file>

<file path=ppt/slides/_rels/slide6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3.png"/></Relationships>

</file>

<file path=ppt/slides/_rels/slide6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4.png"/></Relationships>

</file>

<file path=ppt/slides/_rels/slide6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4.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png"/></Relationships>

</file>

<file path=ppt/slides/_rels/slide7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4.png"/></Relationships>

</file>

<file path=ppt/slides/_rels/slide7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4.png"/></Relationships>

</file>

<file path=ppt/slides/_rels/slide7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4.png"/></Relationships>

</file>

<file path=ppt/slides/_rels/slide7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5.png"/></Relationships>

</file>

<file path=ppt/slides/_rels/slide7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4.png"/></Relationships>

</file>

<file path=ppt/slides/_rels/slide7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4.png"/></Relationships>

</file>

<file path=ppt/slides/_rels/slide7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6.png"/></Relationships>

</file>

<file path=ppt/slides/_rels/slide7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4.png"/></Relationships>

</file>

<file path=ppt/slides/_rels/slide7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4.png"/></Relationships>

</file>

<file path=ppt/slides/_rels/slide7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4.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jpeg"/></Relationships>

</file>

<file path=ppt/slides/_rels/slide8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4.png"/></Relationships>

</file>

<file path=ppt/slides/_rels/slide8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4.png"/></Relationships>

</file>

<file path=ppt/slides/_rels/slide8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4.png"/></Relationships>

</file>

<file path=ppt/slides/_rels/slide8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4.png"/></Relationships>

</file>

<file path=ppt/slides/_rels/slide8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8.jpeg"/></Relationships>

</file>

<file path=ppt/slides/_rels/slide8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wayoflife.org" TargetMode="External"/><Relationship Id="rId3" Type="http://schemas.openxmlformats.org/officeDocument/2006/relationships/hyperlink" Target="mailto:fbns@wayoflife.org" TargetMode="External"/><Relationship Id="rId4" Type="http://schemas.openxmlformats.org/officeDocument/2006/relationships/image" Target="../media/image3.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jpeg"/><Relationship Id="rId3" Type="http://schemas.openxmlformats.org/officeDocument/2006/relationships/image" Target="../media/image6.jpeg"/><Relationship Id="rId4" Type="http://schemas.openxmlformats.org/officeDocument/2006/relationships/image" Target="../media/image7.jpeg"/><Relationship Id="rId5" Type="http://schemas.openxmlformats.org/officeDocument/2006/relationships/image" Target="../media/image8.jpeg"/><Relationship Id="rId6"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3" name="This PowerPoint presentation is part of the package entitled Highlights in the Pentecostal-Charismatic Movements.…"/>
          <p:cNvSpPr txBox="1"/>
          <p:nvPr/>
        </p:nvSpPr>
        <p:spPr>
          <a:xfrm>
            <a:off x="906143" y="1130300"/>
            <a:ext cx="11836401" cy="7493000"/>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spAutoFit/>
          </a:bodyPr>
          <a:lstStyle/>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This PowerPoint presentation is part of the package entitled </a:t>
            </a:r>
            <a:r>
              <a:rPr i="1"/>
              <a:t>Highlights in the Pentecostal-Charismatic Movements</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Copyright 2025</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Way of Life Literature</a:t>
            </a:r>
            <a:br/>
            <a:r>
              <a:t>P. O. Box 610368</a:t>
            </a:r>
            <a:br/>
            <a:r>
              <a:t>Port Huron, MI 48061</a:t>
            </a:r>
            <a:br/>
            <a:r>
              <a:t>866-295-4143</a:t>
            </a:r>
            <a:br/>
            <a:r>
              <a:rPr u="sng">
                <a:hlinkClick r:id="rId2" invalidUrl="" action="" tgtFrame="" tooltip="" history="1" highlightClick="0" endSnd="0"/>
              </a:rPr>
              <a:t>http://www.wayoflife.org</a:t>
            </a:r>
            <a:br/>
            <a:r>
              <a:rPr u="sng">
                <a:hlinkClick r:id="rId3" invalidUrl="" action="" tgtFrame="" tooltip="" history="1" highlightClick="0" endSnd="0"/>
              </a:rPr>
              <a:t>fbns@wayoflife.org</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In Canada</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Bethel Baptist Church, 4212 Campbell St. N., London, Ontario N6P 1A6 </a:t>
            </a:r>
            <a:br/>
            <a:r>
              <a:t>519-652-2619 </a:t>
            </a:r>
          </a:p>
        </p:txBody>
      </p:sp>
      <p:pic>
        <p:nvPicPr>
          <p:cNvPr id="244" name="Highlights in the Pentecostal-Charismatic.jpeg" descr="Highlights in the Pentecostal-Charismatic.jpeg"/>
          <p:cNvPicPr>
            <a:picLocks noChangeAspect="1"/>
          </p:cNvPicPr>
          <p:nvPr/>
        </p:nvPicPr>
        <p:blipFill>
          <a:blip r:embed="rId4">
            <a:extLst/>
          </a:blip>
          <a:stretch>
            <a:fillRect/>
          </a:stretch>
        </p:blipFill>
        <p:spPr>
          <a:xfrm>
            <a:off x="867423" y="2696470"/>
            <a:ext cx="2788444" cy="3761156"/>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This is documented extensively in The Directory of Contemporary Worship Musicians, which is available as a free eBook from www.wayoflife.org"/>
          <p:cNvSpPr txBox="1"/>
          <p:nvPr>
            <p:ph type="body" sz="half" idx="1"/>
          </p:nvPr>
        </p:nvSpPr>
        <p:spPr>
          <a:xfrm>
            <a:off x="882767" y="1063058"/>
            <a:ext cx="5870341" cy="8281633"/>
          </a:xfrm>
          <a:prstGeom prst="rect">
            <a:avLst/>
          </a:prstGeom>
        </p:spPr>
        <p:txBody>
          <a:bodyPr/>
          <a:lstStyle/>
          <a:p>
            <a:pPr>
              <a:defRPr b="1" sz="3400">
                <a:solidFill>
                  <a:srgbClr val="94E3FE"/>
                </a:solidFill>
                <a:latin typeface="Arial"/>
                <a:ea typeface="Arial"/>
                <a:cs typeface="Arial"/>
                <a:sym typeface="Arial"/>
              </a:defRPr>
            </a:pPr>
            <a:r>
              <a:t>This is documented extensively in </a:t>
            </a:r>
            <a:r>
              <a:rPr i="1"/>
              <a:t>The Directory of Contemporary Worship Musicians</a:t>
            </a:r>
            <a:r>
              <a:t>, which is available as a free eBook from www.wayoflife.org</a:t>
            </a:r>
          </a:p>
        </p:txBody>
      </p:sp>
      <p:pic>
        <p:nvPicPr>
          <p:cNvPr id="277" name="directoryofcontemporary.jpg" descr="directoryofcontemporary.jpg"/>
          <p:cNvPicPr>
            <a:picLocks noChangeAspect="1"/>
          </p:cNvPicPr>
          <p:nvPr/>
        </p:nvPicPr>
        <p:blipFill>
          <a:blip r:embed="rId2">
            <a:extLst/>
          </a:blip>
          <a:stretch>
            <a:fillRect/>
          </a:stretch>
        </p:blipFill>
        <p:spPr>
          <a:xfrm>
            <a:off x="7236066" y="1117203"/>
            <a:ext cx="4253664" cy="6331034"/>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9" name="Though jazzy music began permeating non-charismatic churches only in recent decades, it was a part of the Pentecostal movement from its inception."/>
          <p:cNvSpPr txBox="1"/>
          <p:nvPr>
            <p:ph type="body" sz="half" idx="1"/>
          </p:nvPr>
        </p:nvSpPr>
        <p:spPr>
          <a:xfrm>
            <a:off x="882767" y="1063058"/>
            <a:ext cx="5434234" cy="8268636"/>
          </a:xfrm>
          <a:prstGeom prst="rect">
            <a:avLst/>
          </a:prstGeom>
        </p:spPr>
        <p:txBody>
          <a:bodyPr/>
          <a:lstStyle>
            <a:lvl1pPr>
              <a:defRPr b="1" sz="3400">
                <a:solidFill>
                  <a:srgbClr val="94E3FE"/>
                </a:solidFill>
                <a:latin typeface="Arial"/>
                <a:ea typeface="Arial"/>
                <a:cs typeface="Arial"/>
                <a:sym typeface="Arial"/>
              </a:defRPr>
            </a:lvl1pPr>
          </a:lstStyle>
          <a:p>
            <a:pPr/>
            <a:r>
              <a:t>Though jazzy music began permeating non-charismatic churches only in recent decades, it was a part of the Pentecostal movement from its inception.</a:t>
            </a:r>
          </a:p>
        </p:txBody>
      </p:sp>
      <p:pic>
        <p:nvPicPr>
          <p:cNvPr id="280" name="azusa street04.jpg" descr="azusa street04.jpg"/>
          <p:cNvPicPr>
            <a:picLocks noChangeAspect="0"/>
          </p:cNvPicPr>
          <p:nvPr/>
        </p:nvPicPr>
        <p:blipFill>
          <a:blip r:embed="rId2">
            <a:extLst/>
          </a:blip>
          <a:stretch>
            <a:fillRect/>
          </a:stretch>
        </p:blipFill>
        <p:spPr>
          <a:xfrm>
            <a:off x="6753107" y="1063058"/>
            <a:ext cx="5434234" cy="6155254"/>
          </a:xfrm>
          <a:prstGeom prst="rect">
            <a:avLst/>
          </a:prstGeom>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2" name="“Shortly after it began to emerge in 1901, Pentecostalism sensed through some strange form of intuition that success would come through EMOTIONALLY-CHARGED MUSIC. The first pattern was jazz” (Wilson Ewin, The Pied Piper of the Pentecostal Movement, 1986,"/>
          <p:cNvSpPr txBox="1"/>
          <p:nvPr>
            <p:ph type="body" sz="half" idx="1"/>
          </p:nvPr>
        </p:nvSpPr>
        <p:spPr>
          <a:xfrm>
            <a:off x="882767" y="1063058"/>
            <a:ext cx="5870341" cy="8281633"/>
          </a:xfrm>
          <a:prstGeom prst="rect">
            <a:avLst/>
          </a:prstGeom>
        </p:spPr>
        <p:txBody>
          <a:bodyPr/>
          <a:lstStyle/>
          <a:p>
            <a:pPr>
              <a:defRPr b="1" sz="3400">
                <a:solidFill>
                  <a:srgbClr val="94E3FE"/>
                </a:solidFill>
                <a:latin typeface="Arial"/>
                <a:ea typeface="Arial"/>
                <a:cs typeface="Arial"/>
                <a:sym typeface="Arial"/>
              </a:defRPr>
            </a:pPr>
            <a:r>
              <a:t>“Shortly after it began to emerge in 1901, Pentecostalism sensed through some strange form of intuition that success would come through EMOTIONALLY-CHARGED MUSIC. The first pattern was jazz” (Wilson Ewin, </a:t>
            </a:r>
            <a:r>
              <a:rPr i="1"/>
              <a:t>The Pied Piper of the Pentecostal Movement</a:t>
            </a:r>
            <a:r>
              <a:t>, 1986, p. 49).</a:t>
            </a:r>
          </a:p>
        </p:txBody>
      </p:sp>
      <p:pic>
        <p:nvPicPr>
          <p:cNvPr id="283" name="bartleman-frank azusa street - Version 2.jpg" descr="bartleman-frank azusa street - Version 2.jpg"/>
          <p:cNvPicPr>
            <a:picLocks noChangeAspect="0"/>
          </p:cNvPicPr>
          <p:nvPr/>
        </p:nvPicPr>
        <p:blipFill>
          <a:blip r:embed="rId2">
            <a:extLst/>
          </a:blip>
          <a:stretch>
            <a:fillRect/>
          </a:stretch>
        </p:blipFill>
        <p:spPr>
          <a:xfrm>
            <a:off x="7776906" y="1063058"/>
            <a:ext cx="4080388" cy="6155253"/>
          </a:xfrm>
          <a:prstGeom prst="rect">
            <a:avLst/>
          </a:prstGeom>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5" name="Howard Goss, a prominent Pentecostal leader, said, “We were the first, so far as I know, to introduce this accelerated tempo into gospel singing” (The Winds of Change, pp. 207, 208, 212)."/>
          <p:cNvSpPr txBox="1"/>
          <p:nvPr>
            <p:ph type="body" sz="half" idx="1"/>
          </p:nvPr>
        </p:nvSpPr>
        <p:spPr>
          <a:xfrm>
            <a:off x="882767" y="1063058"/>
            <a:ext cx="5870341" cy="8281633"/>
          </a:xfrm>
          <a:prstGeom prst="rect">
            <a:avLst/>
          </a:prstGeom>
        </p:spPr>
        <p:txBody>
          <a:bodyPr/>
          <a:lstStyle/>
          <a:p>
            <a:pPr>
              <a:defRPr b="1" sz="3400">
                <a:solidFill>
                  <a:srgbClr val="94E3FE"/>
                </a:solidFill>
                <a:latin typeface="Arial"/>
                <a:ea typeface="Arial"/>
                <a:cs typeface="Arial"/>
                <a:sym typeface="Arial"/>
              </a:defRPr>
            </a:pPr>
            <a:r>
              <a:t>Howard Goss, a prominent Pentecostal leader, said, “We were the first, so far as I know, to introduce this accelerated tempo into gospel singing” (</a:t>
            </a:r>
            <a:r>
              <a:rPr i="1"/>
              <a:t>The Winds of Change</a:t>
            </a:r>
            <a:r>
              <a:t>, pp. 207, 208, 212).</a:t>
            </a:r>
          </a:p>
        </p:txBody>
      </p:sp>
      <p:pic>
        <p:nvPicPr>
          <p:cNvPr id="286" name="bartleman-frank azusa street - Version 2.jpg" descr="bartleman-frank azusa street - Version 2.jpg"/>
          <p:cNvPicPr>
            <a:picLocks noChangeAspect="0"/>
          </p:cNvPicPr>
          <p:nvPr/>
        </p:nvPicPr>
        <p:blipFill>
          <a:blip r:embed="rId2">
            <a:extLst/>
          </a:blip>
          <a:stretch>
            <a:fillRect/>
          </a:stretch>
        </p:blipFill>
        <p:spPr>
          <a:xfrm>
            <a:off x="7776906" y="1063058"/>
            <a:ext cx="4080388" cy="6155253"/>
          </a:xfrm>
          <a:prstGeom prst="rect">
            <a:avLst/>
          </a:prstGeom>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8" name="The Pentecostals were looking for fleshly excitement. They wanted an “experience,” and they used the type of music that would “move them.”"/>
          <p:cNvSpPr txBox="1"/>
          <p:nvPr>
            <p:ph type="body" sz="half" idx="1"/>
          </p:nvPr>
        </p:nvSpPr>
        <p:spPr>
          <a:xfrm>
            <a:off x="882767" y="1063058"/>
            <a:ext cx="5870341" cy="8281633"/>
          </a:xfrm>
          <a:prstGeom prst="rect">
            <a:avLst/>
          </a:prstGeom>
        </p:spPr>
        <p:txBody>
          <a:bodyPr/>
          <a:lstStyle>
            <a:lvl1pPr>
              <a:defRPr b="1" sz="3400">
                <a:solidFill>
                  <a:srgbClr val="94E3FE"/>
                </a:solidFill>
                <a:latin typeface="Arial"/>
                <a:ea typeface="Arial"/>
                <a:cs typeface="Arial"/>
                <a:sym typeface="Arial"/>
              </a:defRPr>
            </a:lvl1pPr>
          </a:lstStyle>
          <a:p>
            <a:pPr/>
            <a:r>
              <a:t>The Pentecostals were looking for fleshly excitement. They wanted an “experience,” and they used the type of music that would “move them.”</a:t>
            </a:r>
          </a:p>
        </p:txBody>
      </p:sp>
      <p:pic>
        <p:nvPicPr>
          <p:cNvPr id="289" name="bartleman-frank azusa street - Version 2.jpg" descr="bartleman-frank azusa street - Version 2.jpg"/>
          <p:cNvPicPr>
            <a:picLocks noChangeAspect="0"/>
          </p:cNvPicPr>
          <p:nvPr/>
        </p:nvPicPr>
        <p:blipFill>
          <a:blip r:embed="rId2">
            <a:extLst/>
          </a:blip>
          <a:stretch>
            <a:fillRect/>
          </a:stretch>
        </p:blipFill>
        <p:spPr>
          <a:xfrm>
            <a:off x="7776906" y="1063058"/>
            <a:ext cx="4080388" cy="6155253"/>
          </a:xfrm>
          <a:prstGeom prst="rect">
            <a:avLst/>
          </a:prstGeom>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1" name="Aimee Semple McPherson, founder of the Foursquare Pentecostal denomination, “threw out the dirges and threats of hell, REPLACING THEM WITH JAZZ HYMNS and promises of Glory” (Robert Bahr, Least of All Saints: The Story of Aimee Semple McPherson, p. 267)."/>
          <p:cNvSpPr txBox="1"/>
          <p:nvPr>
            <p:ph type="body" sz="half" idx="1"/>
          </p:nvPr>
        </p:nvSpPr>
        <p:spPr>
          <a:xfrm>
            <a:off x="882767" y="1063058"/>
            <a:ext cx="5231273" cy="8281633"/>
          </a:xfrm>
          <a:prstGeom prst="rect">
            <a:avLst/>
          </a:prstGeom>
        </p:spPr>
        <p:txBody>
          <a:bodyPr/>
          <a:lstStyle/>
          <a:p>
            <a:pPr>
              <a:defRPr b="1" sz="3400">
                <a:solidFill>
                  <a:srgbClr val="94E3FE"/>
                </a:solidFill>
                <a:latin typeface="Arial"/>
                <a:ea typeface="Arial"/>
                <a:cs typeface="Arial"/>
                <a:sym typeface="Arial"/>
              </a:defRPr>
            </a:pPr>
            <a:r>
              <a:t>Aimee Semple McPherson, founder of the Foursquare Pentecostal denomination, “threw out the dirges and threats of hell, REPLACING THEM WITH JAZZ HYMNS and promises of Glory” (Robert Bahr, </a:t>
            </a:r>
            <a:r>
              <a:rPr i="1"/>
              <a:t>Least of All Saints: The Story of Aimee Semple McPherson</a:t>
            </a:r>
            <a:r>
              <a:t>, p. 267).</a:t>
            </a:r>
          </a:p>
        </p:txBody>
      </p:sp>
      <p:pic>
        <p:nvPicPr>
          <p:cNvPr id="292" name="Aimee Semple McPherson.jpg" descr="Aimee Semple McPherson.jpg"/>
          <p:cNvPicPr>
            <a:picLocks noChangeAspect="0"/>
          </p:cNvPicPr>
          <p:nvPr/>
        </p:nvPicPr>
        <p:blipFill>
          <a:blip r:embed="rId2">
            <a:extLst/>
          </a:blip>
          <a:stretch>
            <a:fillRect/>
          </a:stretch>
        </p:blipFill>
        <p:spPr>
          <a:xfrm>
            <a:off x="6668715" y="1063058"/>
            <a:ext cx="5520579" cy="7383060"/>
          </a:xfrm>
          <a:prstGeom prst="rect">
            <a:avLst/>
          </a:prstGeom>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Aimee Semple McPherson and her choir"/>
          <p:cNvSpPr txBox="1"/>
          <p:nvPr>
            <p:ph type="body" sz="quarter" idx="1"/>
          </p:nvPr>
        </p:nvSpPr>
        <p:spPr>
          <a:xfrm>
            <a:off x="1472722" y="7526465"/>
            <a:ext cx="10059356" cy="1669398"/>
          </a:xfrm>
          <a:prstGeom prst="rect">
            <a:avLst/>
          </a:prstGeom>
        </p:spPr>
        <p:txBody>
          <a:bodyPr/>
          <a:lstStyle>
            <a:lvl1pPr algn="ctr">
              <a:defRPr b="1" sz="3400">
                <a:solidFill>
                  <a:srgbClr val="94E3FE"/>
                </a:solidFill>
                <a:latin typeface="Arial"/>
                <a:ea typeface="Arial"/>
                <a:cs typeface="Arial"/>
                <a:sym typeface="Arial"/>
              </a:defRPr>
            </a:lvl1pPr>
          </a:lstStyle>
          <a:p>
            <a:pPr/>
            <a:r>
              <a:t>Aimee Semple McPherson and her choir</a:t>
            </a:r>
          </a:p>
        </p:txBody>
      </p:sp>
      <p:pic>
        <p:nvPicPr>
          <p:cNvPr id="295" name="proxy.duckduckgo.jpg" descr="proxy.duckduckgo.jpg"/>
          <p:cNvPicPr>
            <a:picLocks noChangeAspect="0"/>
          </p:cNvPicPr>
          <p:nvPr/>
        </p:nvPicPr>
        <p:blipFill>
          <a:blip r:embed="rId2">
            <a:extLst/>
          </a:blip>
          <a:stretch>
            <a:fillRect/>
          </a:stretch>
        </p:blipFill>
        <p:spPr>
          <a:xfrm>
            <a:off x="1120439" y="681747"/>
            <a:ext cx="10763921" cy="6617510"/>
          </a:xfrm>
          <a:prstGeom prst="rect">
            <a:avLst/>
          </a:prstGeom>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Aimee Semple McPherson pronouncing blessing and healing"/>
          <p:cNvSpPr txBox="1"/>
          <p:nvPr>
            <p:ph type="body" sz="quarter" idx="1"/>
          </p:nvPr>
        </p:nvSpPr>
        <p:spPr>
          <a:xfrm>
            <a:off x="1472722" y="8084202"/>
            <a:ext cx="10059356" cy="1669398"/>
          </a:xfrm>
          <a:prstGeom prst="rect">
            <a:avLst/>
          </a:prstGeom>
        </p:spPr>
        <p:txBody>
          <a:bodyPr/>
          <a:lstStyle>
            <a:lvl1pPr algn="ctr">
              <a:defRPr b="1" sz="3400">
                <a:solidFill>
                  <a:srgbClr val="94E3FE"/>
                </a:solidFill>
                <a:latin typeface="Arial"/>
                <a:ea typeface="Arial"/>
                <a:cs typeface="Arial"/>
                <a:sym typeface="Arial"/>
              </a:defRPr>
            </a:lvl1pPr>
          </a:lstStyle>
          <a:p>
            <a:pPr/>
            <a:r>
              <a:t>Aimee Semple McPherson pronouncing blessing and healing </a:t>
            </a:r>
          </a:p>
        </p:txBody>
      </p:sp>
      <p:pic>
        <p:nvPicPr>
          <p:cNvPr id="298" name="proxy.duckduckgo.jpg" descr="proxy.duckduckgo.jpg"/>
          <p:cNvPicPr>
            <a:picLocks noChangeAspect="0"/>
          </p:cNvPicPr>
          <p:nvPr/>
        </p:nvPicPr>
        <p:blipFill>
          <a:blip r:embed="rId2">
            <a:extLst/>
          </a:blip>
          <a:stretch>
            <a:fillRect/>
          </a:stretch>
        </p:blipFill>
        <p:spPr>
          <a:xfrm>
            <a:off x="1120439" y="652576"/>
            <a:ext cx="10763921" cy="7183852"/>
          </a:xfrm>
          <a:prstGeom prst="rect">
            <a:avLst/>
          </a:prstGeom>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0" name="Many of the early rock &amp; roll musicians observed the connection between the music they heard in Pentecostal churches and secular rock music."/>
          <p:cNvSpPr txBox="1"/>
          <p:nvPr>
            <p:ph type="body" sz="half" idx="1"/>
          </p:nvPr>
        </p:nvSpPr>
        <p:spPr>
          <a:xfrm>
            <a:off x="806567" y="1088458"/>
            <a:ext cx="4759686" cy="8050851"/>
          </a:xfrm>
          <a:prstGeom prst="rect">
            <a:avLst/>
          </a:prstGeom>
        </p:spPr>
        <p:txBody>
          <a:bodyPr/>
          <a:lstStyle>
            <a:lvl1pPr>
              <a:defRPr b="1" sz="3400">
                <a:solidFill>
                  <a:srgbClr val="94E3FE"/>
                </a:solidFill>
                <a:latin typeface="Arial"/>
                <a:ea typeface="Arial"/>
                <a:cs typeface="Arial"/>
                <a:sym typeface="Arial"/>
              </a:defRPr>
            </a:lvl1pPr>
          </a:lstStyle>
          <a:p>
            <a:pPr/>
            <a:r>
              <a:t>Many of the early rock &amp; roll musicians observed the connection between the music they heard in Pentecostal churches and secular rock music. </a:t>
            </a:r>
          </a:p>
        </p:txBody>
      </p:sp>
      <p:pic>
        <p:nvPicPr>
          <p:cNvPr id="301" name="proxy.duckduckgo.jpg" descr="proxy.duckduckgo.jpg"/>
          <p:cNvPicPr>
            <a:picLocks noChangeAspect="0"/>
          </p:cNvPicPr>
          <p:nvPr/>
        </p:nvPicPr>
        <p:blipFill>
          <a:blip r:embed="rId2">
            <a:extLst/>
          </a:blip>
          <a:stretch>
            <a:fillRect/>
          </a:stretch>
        </p:blipFill>
        <p:spPr>
          <a:xfrm>
            <a:off x="6043337" y="1132894"/>
            <a:ext cx="6177669" cy="5956706"/>
          </a:xfrm>
          <a:prstGeom prst="rect">
            <a:avLst/>
          </a:prstGeom>
        </p:spPr>
      </p:pic>
      <p:sp>
        <p:nvSpPr>
          <p:cNvPr id="302" name="Jerry Lee Lewis (L) and Elvis Presley"/>
          <p:cNvSpPr txBox="1"/>
          <p:nvPr/>
        </p:nvSpPr>
        <p:spPr>
          <a:xfrm>
            <a:off x="6453173" y="7234386"/>
            <a:ext cx="5357997" cy="18050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a:solidFill>
                  <a:srgbClr val="DEDDDE"/>
                </a:solidFill>
                <a:latin typeface="Arial"/>
                <a:ea typeface="Arial"/>
                <a:cs typeface="Arial"/>
                <a:sym typeface="Arial"/>
              </a:defRPr>
            </a:lvl1pPr>
          </a:lstStyle>
          <a:p>
            <a:pPr/>
            <a:r>
              <a:t>Jerry Lee Lewis (L) and Elvis Presley</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4" name="Jerry Lee Lewis (at piano) with his cousin Jimmy Swaggart (center). Both were influenced by Pentecostal music. One became a rock pioneer and the other became a Pentecostal preacher. They use the same type of music."/>
          <p:cNvSpPr txBox="1"/>
          <p:nvPr>
            <p:ph type="body" sz="half" idx="1"/>
          </p:nvPr>
        </p:nvSpPr>
        <p:spPr>
          <a:xfrm>
            <a:off x="882767" y="1063058"/>
            <a:ext cx="4598753" cy="8105024"/>
          </a:xfrm>
          <a:prstGeom prst="rect">
            <a:avLst/>
          </a:prstGeom>
        </p:spPr>
        <p:txBody>
          <a:bodyPr/>
          <a:lstStyle>
            <a:lvl1pPr>
              <a:defRPr b="1" sz="3400">
                <a:solidFill>
                  <a:srgbClr val="94E3FE"/>
                </a:solidFill>
                <a:latin typeface="Arial"/>
                <a:ea typeface="Arial"/>
                <a:cs typeface="Arial"/>
                <a:sym typeface="Arial"/>
              </a:defRPr>
            </a:lvl1pPr>
          </a:lstStyle>
          <a:p>
            <a:pPr/>
            <a:r>
              <a:t>Jerry Lee Lewis (at piano) with his cousin Jimmy Swaggart (center). Both were influenced by Pentecostal music. One became a rock pioneer and the other became a Pentecostal preacher. They use the same type of music.</a:t>
            </a:r>
          </a:p>
        </p:txBody>
      </p:sp>
      <p:pic>
        <p:nvPicPr>
          <p:cNvPr id="305" name="proxy.duckduckgo.jpg" descr="proxy.duckduckgo.jpg"/>
          <p:cNvPicPr>
            <a:picLocks noChangeAspect="0"/>
          </p:cNvPicPr>
          <p:nvPr/>
        </p:nvPicPr>
        <p:blipFill>
          <a:blip r:embed="rId2">
            <a:extLst/>
          </a:blip>
          <a:stretch>
            <a:fillRect/>
          </a:stretch>
        </p:blipFill>
        <p:spPr>
          <a:xfrm>
            <a:off x="5891528" y="1132894"/>
            <a:ext cx="6329478" cy="6101242"/>
          </a:xfrm>
          <a:prstGeom prst="rect">
            <a:avLst/>
          </a:prstGeom>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6" name="This PowerPoint series is intended to be used together with the book, which contains more information and more extensive doctrinal studies, plus review questions, and tests."/>
          <p:cNvSpPr txBox="1"/>
          <p:nvPr>
            <p:ph type="body" sz="half" idx="1"/>
          </p:nvPr>
        </p:nvSpPr>
        <p:spPr>
          <a:xfrm>
            <a:off x="927100" y="1184364"/>
            <a:ext cx="4635500" cy="6985001"/>
          </a:xfrm>
          <a:prstGeom prst="rect">
            <a:avLst/>
          </a:prstGeom>
        </p:spPr>
        <p:txBody>
          <a:bodyPr/>
          <a:lstStyle>
            <a:lvl1pPr>
              <a:defRPr b="1" sz="3400">
                <a:solidFill>
                  <a:srgbClr val="94E3FE"/>
                </a:solidFill>
                <a:latin typeface="Arial"/>
                <a:ea typeface="Arial"/>
                <a:cs typeface="Arial"/>
                <a:sym typeface="Arial"/>
              </a:defRPr>
            </a:lvl1pPr>
          </a:lstStyle>
          <a:p>
            <a:pPr/>
            <a:r>
              <a:t>This PowerPoint series is intended to be used together with the book, which contains more information and more extensive doctrinal studies, plus review questions, and tests.</a:t>
            </a:r>
          </a:p>
        </p:txBody>
      </p:sp>
      <p:pic>
        <p:nvPicPr>
          <p:cNvPr id="247" name="Highlights in the Pentecostal-Charismatic.jpeg" descr="Highlights in the Pentecostal-Charismatic.jpeg"/>
          <p:cNvPicPr>
            <a:picLocks noChangeAspect="1"/>
          </p:cNvPicPr>
          <p:nvPr/>
        </p:nvPicPr>
        <p:blipFill>
          <a:blip r:embed="rId2">
            <a:extLst/>
          </a:blip>
          <a:stretch>
            <a:fillRect/>
          </a:stretch>
        </p:blipFill>
        <p:spPr>
          <a:xfrm>
            <a:off x="6428766" y="1206336"/>
            <a:ext cx="4931767" cy="6652151"/>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7" name="Ronnie Dawson, a 1950s rockabilly star, started playing guitar at an Assemblies of God church. Of rockabilly he said:…"/>
          <p:cNvSpPr txBox="1"/>
          <p:nvPr>
            <p:ph type="body" sz="half" idx="1"/>
          </p:nvPr>
        </p:nvSpPr>
        <p:spPr>
          <a:xfrm>
            <a:off x="882767" y="1063058"/>
            <a:ext cx="5850894" cy="8195115"/>
          </a:xfrm>
          <a:prstGeom prst="rect">
            <a:avLst/>
          </a:prstGeom>
        </p:spPr>
        <p:txBody>
          <a:bodyPr/>
          <a:lstStyle/>
          <a:p>
            <a:pPr>
              <a:defRPr b="1" sz="3400">
                <a:solidFill>
                  <a:srgbClr val="94E3FE"/>
                </a:solidFill>
                <a:latin typeface="Arial"/>
                <a:ea typeface="Arial"/>
                <a:cs typeface="Arial"/>
                <a:sym typeface="Arial"/>
              </a:defRPr>
            </a:pPr>
            <a:r>
              <a:t>Ronnie Dawson, a 1950s rockabilly star, started playing guitar at an Assemblies of God church. Of rockabilly he said: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“It’s very similar to the Assembly of God kind of church music, and things that I had taken part in in church” (</a:t>
            </a:r>
            <a:r>
              <a:rPr i="1"/>
              <a:t>Unknown Legends of Rock ‘n’ Roll</a:t>
            </a:r>
            <a:r>
              <a:t>, p. 15).</a:t>
            </a:r>
          </a:p>
        </p:txBody>
      </p:sp>
      <p:pic>
        <p:nvPicPr>
          <p:cNvPr id="308" name="proxy.duckduckgo.jpg" descr="proxy.duckduckgo.jpg"/>
          <p:cNvPicPr>
            <a:picLocks noChangeAspect="0"/>
          </p:cNvPicPr>
          <p:nvPr/>
        </p:nvPicPr>
        <p:blipFill>
          <a:blip r:embed="rId2">
            <a:extLst/>
          </a:blip>
          <a:stretch>
            <a:fillRect/>
          </a:stretch>
        </p:blipFill>
        <p:spPr>
          <a:xfrm>
            <a:off x="7291192" y="1132894"/>
            <a:ext cx="4929814" cy="4768630"/>
          </a:xfrm>
          <a:prstGeom prst="rect">
            <a:avLst/>
          </a:prstGeom>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0" name="With the onset of the charismatic movement since the 1960s, which is basically the ecumenical branch of Pentecostalism, “JAZZED-UP HYMNS” HAVE GONE MAINSTREAM and have swept throughout most of the professing Christian world."/>
          <p:cNvSpPr txBox="1"/>
          <p:nvPr>
            <p:ph type="body" sz="half" idx="1"/>
          </p:nvPr>
        </p:nvSpPr>
        <p:spPr>
          <a:xfrm>
            <a:off x="882767" y="1063058"/>
            <a:ext cx="5147194" cy="8272803"/>
          </a:xfrm>
          <a:prstGeom prst="rect">
            <a:avLst/>
          </a:prstGeom>
        </p:spPr>
        <p:txBody>
          <a:bodyPr/>
          <a:lstStyle>
            <a:lvl1pPr>
              <a:defRPr b="1" sz="3400">
                <a:solidFill>
                  <a:srgbClr val="94E3FE"/>
                </a:solidFill>
                <a:latin typeface="Arial"/>
                <a:ea typeface="Arial"/>
                <a:cs typeface="Arial"/>
                <a:sym typeface="Arial"/>
              </a:defRPr>
            </a:lvl1pPr>
          </a:lstStyle>
          <a:p>
            <a:pPr/>
            <a:r>
              <a:t>With the onset of the charismatic movement since the 1960s, which is basically the ecumenical branch of Pentecostalism, “JAZZED-UP HYMNS” HAVE GONE MAINSTREAM and have swept throughout most of the professing Christian world.</a:t>
            </a:r>
          </a:p>
        </p:txBody>
      </p:sp>
      <p:pic>
        <p:nvPicPr>
          <p:cNvPr id="311" name="proxy.duckduckgo.jpg" descr="proxy.duckduckgo.jpg"/>
          <p:cNvPicPr>
            <a:picLocks noChangeAspect="0"/>
          </p:cNvPicPr>
          <p:nvPr/>
        </p:nvPicPr>
        <p:blipFill>
          <a:blip r:embed="rId2">
            <a:extLst/>
          </a:blip>
          <a:stretch>
            <a:fillRect/>
          </a:stretch>
        </p:blipFill>
        <p:spPr>
          <a:xfrm>
            <a:off x="6502400" y="1063058"/>
            <a:ext cx="5568046" cy="5458737"/>
          </a:xfrm>
          <a:prstGeom prst="rect">
            <a:avLst/>
          </a:prstGeom>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3" name="As we have stated already, the vast majority of the influential Christian rock musicians are associated with the Pentecostal-Charismatic movement, and practically none of them are separated from it or renounce it."/>
          <p:cNvSpPr txBox="1"/>
          <p:nvPr>
            <p:ph type="body" sz="half" idx="1"/>
          </p:nvPr>
        </p:nvSpPr>
        <p:spPr>
          <a:xfrm>
            <a:off x="882767" y="1063058"/>
            <a:ext cx="5870341" cy="8281633"/>
          </a:xfrm>
          <a:prstGeom prst="rect">
            <a:avLst/>
          </a:prstGeom>
        </p:spPr>
        <p:txBody>
          <a:bodyPr/>
          <a:lstStyle/>
          <a:p>
            <a:pPr>
              <a:defRPr b="1" sz="3400">
                <a:solidFill>
                  <a:srgbClr val="94E3FE"/>
                </a:solidFill>
                <a:latin typeface="Arial"/>
                <a:ea typeface="Arial"/>
                <a:cs typeface="Arial"/>
                <a:sym typeface="Arial"/>
              </a:defRPr>
            </a:pPr>
            <a:r>
              <a:t>As we have stated already, the vast majority of the influential Christian rock musicians are associated with the Pentecostal-Charismatic movement, and practically none of them are separated from it or renounce it.</a:t>
            </a:r>
          </a:p>
          <a:p>
            <a:pPr>
              <a:defRPr b="1" sz="3400">
                <a:solidFill>
                  <a:srgbClr val="94E3FE"/>
                </a:solidFill>
                <a:latin typeface="Arial"/>
                <a:ea typeface="Arial"/>
                <a:cs typeface="Arial"/>
                <a:sym typeface="Arial"/>
              </a:defRPr>
            </a:pPr>
          </a:p>
        </p:txBody>
      </p:sp>
      <p:pic>
        <p:nvPicPr>
          <p:cNvPr id="314" name="proxy.duckduckgo.jpg" descr="proxy.duckduckgo.jpg"/>
          <p:cNvPicPr>
            <a:picLocks noChangeAspect="0"/>
          </p:cNvPicPr>
          <p:nvPr/>
        </p:nvPicPr>
        <p:blipFill>
          <a:blip r:embed="rId2">
            <a:extLst/>
          </a:blip>
          <a:stretch>
            <a:fillRect/>
          </a:stretch>
        </p:blipFill>
        <p:spPr>
          <a:xfrm>
            <a:off x="7112497" y="1063058"/>
            <a:ext cx="4957950" cy="4868873"/>
          </a:xfrm>
          <a:prstGeom prst="rect">
            <a:avLst/>
          </a:prstGeom>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6" name="Consider a few examples of prominent contemporary worship musicians."/>
          <p:cNvSpPr txBox="1"/>
          <p:nvPr>
            <p:ph type="body" sz="half" idx="1"/>
          </p:nvPr>
        </p:nvSpPr>
        <p:spPr>
          <a:xfrm>
            <a:off x="882767" y="1063058"/>
            <a:ext cx="4870315" cy="8214561"/>
          </a:xfrm>
          <a:prstGeom prst="rect">
            <a:avLst/>
          </a:prstGeom>
        </p:spPr>
        <p:txBody>
          <a:bodyPr/>
          <a:lstStyle>
            <a:lvl1pPr>
              <a:defRPr b="1" sz="3400">
                <a:solidFill>
                  <a:srgbClr val="94E3FE"/>
                </a:solidFill>
                <a:latin typeface="Arial"/>
                <a:ea typeface="Arial"/>
                <a:cs typeface="Arial"/>
                <a:sym typeface="Arial"/>
              </a:defRPr>
            </a:lvl1pPr>
          </a:lstStyle>
          <a:p>
            <a:pPr/>
            <a:r>
              <a:t>Consider a few examples of prominent contemporary worship musicians.</a:t>
            </a:r>
          </a:p>
        </p:txBody>
      </p:sp>
      <p:pic>
        <p:nvPicPr>
          <p:cNvPr id="317" name="proxy.duckduckgo.jpg" descr="proxy.duckduckgo.jpg"/>
          <p:cNvPicPr>
            <a:picLocks noChangeAspect="0"/>
          </p:cNvPicPr>
          <p:nvPr/>
        </p:nvPicPr>
        <p:blipFill>
          <a:blip r:embed="rId2">
            <a:extLst/>
          </a:blip>
          <a:stretch>
            <a:fillRect/>
          </a:stretch>
        </p:blipFill>
        <p:spPr>
          <a:xfrm>
            <a:off x="6673789" y="1063058"/>
            <a:ext cx="5619971" cy="6155253"/>
          </a:xfrm>
          <a:prstGeom prst="rect">
            <a:avLst/>
          </a:prstGeom>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9" name="JACK HAYFORD…"/>
          <p:cNvSpPr txBox="1"/>
          <p:nvPr>
            <p:ph type="body" sz="half" idx="1"/>
          </p:nvPr>
        </p:nvSpPr>
        <p:spPr>
          <a:xfrm>
            <a:off x="882767" y="1063058"/>
            <a:ext cx="5870341" cy="8281633"/>
          </a:xfrm>
          <a:prstGeom prst="rect">
            <a:avLst/>
          </a:prstGeom>
        </p:spPr>
        <p:txBody>
          <a:bodyPr/>
          <a:lstStyle/>
          <a:p>
            <a:pPr>
              <a:defRPr b="1" sz="3400">
                <a:solidFill>
                  <a:srgbClr val="FFFFFF"/>
                </a:solidFill>
                <a:latin typeface="Arial"/>
                <a:ea typeface="Arial"/>
                <a:cs typeface="Arial"/>
                <a:sym typeface="Arial"/>
              </a:defRPr>
            </a:pPr>
            <a:r>
              <a:t>JACK HAYFORD</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He is the author of the song “Majesty” and many other popular worship songs. He is pastor of Church-on-the-Way Foursquare Church, a Pentecostal denomination founded by the female pastor Aimee Semple McPherson.</a:t>
            </a:r>
          </a:p>
        </p:txBody>
      </p:sp>
      <p:pic>
        <p:nvPicPr>
          <p:cNvPr id="320" name="proxy.duckduckgo.jpg" descr="proxy.duckduckgo.jpg"/>
          <p:cNvPicPr>
            <a:picLocks noChangeAspect="0"/>
          </p:cNvPicPr>
          <p:nvPr/>
        </p:nvPicPr>
        <p:blipFill>
          <a:blip r:embed="rId2">
            <a:extLst/>
          </a:blip>
          <a:stretch>
            <a:fillRect/>
          </a:stretch>
        </p:blipFill>
        <p:spPr>
          <a:xfrm>
            <a:off x="7816194" y="1063058"/>
            <a:ext cx="4001812" cy="6155254"/>
          </a:xfrm>
          <a:prstGeom prst="rect">
            <a:avLst/>
          </a:prstGeom>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2" name="Speaking at the St. Louis 2000 conference, Hayford told how his daughter approached him one day concerned that her “tongues speaking” was mere gibberish. He encouraged her that the believer must first learn to speak in baby tongues before he speaks in ad"/>
          <p:cNvSpPr txBox="1"/>
          <p:nvPr>
            <p:ph type="body" sz="half" idx="1"/>
          </p:nvPr>
        </p:nvSpPr>
        <p:spPr>
          <a:xfrm>
            <a:off x="882767" y="1063058"/>
            <a:ext cx="5870341" cy="8281633"/>
          </a:xfrm>
          <a:prstGeom prst="rect">
            <a:avLst/>
          </a:prstGeom>
        </p:spPr>
        <p:txBody>
          <a:bodyPr/>
          <a:lstStyle>
            <a:lvl1pPr>
              <a:defRPr b="1" sz="3400">
                <a:solidFill>
                  <a:srgbClr val="94E3FE"/>
                </a:solidFill>
                <a:latin typeface="Arial"/>
                <a:ea typeface="Arial"/>
                <a:cs typeface="Arial"/>
                <a:sym typeface="Arial"/>
              </a:defRPr>
            </a:lvl1pPr>
          </a:lstStyle>
          <a:p>
            <a:pPr/>
            <a:r>
              <a:t>Speaking at the St. Louis 2000 conference, Hayford told how his daughter approached him one day concerned that her “tongues speaking” was mere gibberish. He encouraged her that the believer must first learn to speak in baby tongues before he speaks in adult tongues. </a:t>
            </a:r>
          </a:p>
        </p:txBody>
      </p:sp>
      <p:pic>
        <p:nvPicPr>
          <p:cNvPr id="323" name="proxy.duckduckgo.jpg" descr="proxy.duckduckgo.jpg"/>
          <p:cNvPicPr>
            <a:picLocks noChangeAspect="0"/>
          </p:cNvPicPr>
          <p:nvPr/>
        </p:nvPicPr>
        <p:blipFill>
          <a:blip r:embed="rId2">
            <a:extLst/>
          </a:blip>
          <a:stretch>
            <a:fillRect/>
          </a:stretch>
        </p:blipFill>
        <p:spPr>
          <a:xfrm>
            <a:off x="7816194" y="1063058"/>
            <a:ext cx="4001812" cy="6155254"/>
          </a:xfrm>
          <a:prstGeom prst="rect">
            <a:avLst/>
          </a:prstGeom>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Hayford claims that in 1969, as he was driving near a large Catholic church in Southern California, God spoke to him and instructed him not to judge Roman Catholicism."/>
          <p:cNvSpPr txBox="1"/>
          <p:nvPr>
            <p:ph type="body" sz="half" idx="1"/>
          </p:nvPr>
        </p:nvSpPr>
        <p:spPr>
          <a:xfrm>
            <a:off x="882767" y="1063058"/>
            <a:ext cx="5870341" cy="8281633"/>
          </a:xfrm>
          <a:prstGeom prst="rect">
            <a:avLst/>
          </a:prstGeom>
        </p:spPr>
        <p:txBody>
          <a:bodyPr/>
          <a:lstStyle>
            <a:lvl1pPr>
              <a:defRPr b="1" sz="3400">
                <a:solidFill>
                  <a:srgbClr val="94E3FE"/>
                </a:solidFill>
                <a:latin typeface="Arial"/>
                <a:ea typeface="Arial"/>
                <a:cs typeface="Arial"/>
                <a:sym typeface="Arial"/>
              </a:defRPr>
            </a:lvl1pPr>
          </a:lstStyle>
          <a:p>
            <a:pPr/>
            <a:r>
              <a:t>Hayford claims that in 1969, as he was driving near a large Catholic church in Southern California, God spoke to him and instructed him not to judge Roman Catholicism. </a:t>
            </a:r>
          </a:p>
        </p:txBody>
      </p:sp>
      <p:pic>
        <p:nvPicPr>
          <p:cNvPr id="326" name="proxy.duckduckgo.jpg" descr="proxy.duckduckgo.jpg"/>
          <p:cNvPicPr>
            <a:picLocks noChangeAspect="0"/>
          </p:cNvPicPr>
          <p:nvPr/>
        </p:nvPicPr>
        <p:blipFill>
          <a:blip r:embed="rId2">
            <a:extLst/>
          </a:blip>
          <a:stretch>
            <a:fillRect/>
          </a:stretch>
        </p:blipFill>
        <p:spPr>
          <a:xfrm>
            <a:off x="7816194" y="1063058"/>
            <a:ext cx="4001812" cy="6155254"/>
          </a:xfrm>
          <a:prstGeom prst="rect">
            <a:avLst/>
          </a:prstGeom>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8" name="MICHAEL W. SMITH…"/>
          <p:cNvSpPr txBox="1"/>
          <p:nvPr>
            <p:ph type="body" sz="half" idx="1"/>
          </p:nvPr>
        </p:nvSpPr>
        <p:spPr>
          <a:xfrm>
            <a:off x="882767" y="1063058"/>
            <a:ext cx="5870341" cy="8281633"/>
          </a:xfrm>
          <a:prstGeom prst="rect">
            <a:avLst/>
          </a:prstGeom>
        </p:spPr>
        <p:txBody>
          <a:bodyPr/>
          <a:lstStyle/>
          <a:p>
            <a:pPr>
              <a:defRPr b="1" sz="3400">
                <a:solidFill>
                  <a:srgbClr val="94E3FE"/>
                </a:solidFill>
                <a:latin typeface="Arial"/>
                <a:ea typeface="Arial"/>
                <a:cs typeface="Arial"/>
                <a:sym typeface="Arial"/>
              </a:defRPr>
            </a:pPr>
            <a:r>
              <a:rPr>
                <a:solidFill>
                  <a:srgbClr val="FFFFFF"/>
                </a:solidFill>
              </a:rPr>
              <a:t>MICHAEL W. SMITH</a:t>
            </a:r>
            <a:r>
              <a:t>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He is a charismatic who has been “slain in the Spirit” and “laughed uncontrollably, rolling on the floor ... hyperventilating.”</a:t>
            </a:r>
          </a:p>
        </p:txBody>
      </p:sp>
      <p:pic>
        <p:nvPicPr>
          <p:cNvPr id="329" name="proxy.duckduckgo.jpg" descr="proxy.duckduckgo.jpg"/>
          <p:cNvPicPr>
            <a:picLocks noChangeAspect="0"/>
          </p:cNvPicPr>
          <p:nvPr/>
        </p:nvPicPr>
        <p:blipFill>
          <a:blip r:embed="rId2">
            <a:extLst/>
          </a:blip>
          <a:stretch>
            <a:fillRect/>
          </a:stretch>
        </p:blipFill>
        <p:spPr>
          <a:xfrm>
            <a:off x="7816194" y="1063058"/>
            <a:ext cx="4001812" cy="6155254"/>
          </a:xfrm>
          <a:prstGeom prst="rect">
            <a:avLst/>
          </a:prstGeom>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1" name="Smith’s 2001 Worship album, which sold more than one million copies in its first nine months, was recorded at Carpenter’s Home Church in Lakeland, Florida."/>
          <p:cNvSpPr txBox="1"/>
          <p:nvPr>
            <p:ph type="body" sz="half" idx="1"/>
          </p:nvPr>
        </p:nvSpPr>
        <p:spPr>
          <a:xfrm>
            <a:off x="882767" y="1063058"/>
            <a:ext cx="4920024" cy="8287586"/>
          </a:xfrm>
          <a:prstGeom prst="rect">
            <a:avLst/>
          </a:prstGeom>
        </p:spPr>
        <p:txBody>
          <a:bodyPr/>
          <a:lstStyle/>
          <a:p>
            <a:pPr>
              <a:defRPr b="1" sz="3400">
                <a:solidFill>
                  <a:srgbClr val="94E3FE"/>
                </a:solidFill>
                <a:latin typeface="Arial"/>
                <a:ea typeface="Arial"/>
                <a:cs typeface="Arial"/>
                <a:sym typeface="Arial"/>
              </a:defRPr>
            </a:pPr>
            <a:r>
              <a:t>Smith’s 2001 </a:t>
            </a:r>
            <a:r>
              <a:rPr i="1"/>
              <a:t>Worship</a:t>
            </a:r>
            <a:r>
              <a:t> album, which sold more than one million copies in its first nine months, was recorded at Carpenter’s Home Church in Lakeland, Florida.</a:t>
            </a:r>
          </a:p>
        </p:txBody>
      </p:sp>
      <p:pic>
        <p:nvPicPr>
          <p:cNvPr id="332" name="proxy.duckduckgo.jpg" descr="proxy.duckduckgo.jpg"/>
          <p:cNvPicPr>
            <a:picLocks noChangeAspect="0"/>
          </p:cNvPicPr>
          <p:nvPr/>
        </p:nvPicPr>
        <p:blipFill>
          <a:blip r:embed="rId2">
            <a:extLst/>
          </a:blip>
          <a:stretch>
            <a:fillRect/>
          </a:stretch>
        </p:blipFill>
        <p:spPr>
          <a:xfrm>
            <a:off x="6676907" y="1063058"/>
            <a:ext cx="5343151" cy="5345926"/>
          </a:xfrm>
          <a:prstGeom prst="rect">
            <a:avLst/>
          </a:prstGeom>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4" name="This church was “famous” for Rodney Howard-Browne’s 1993 “revival,” in which people laughed hysterically during the preaching and staggered around like drunks."/>
          <p:cNvSpPr txBox="1"/>
          <p:nvPr>
            <p:ph type="body" sz="half" idx="1"/>
          </p:nvPr>
        </p:nvSpPr>
        <p:spPr>
          <a:xfrm>
            <a:off x="882767" y="1063058"/>
            <a:ext cx="4001812" cy="8449242"/>
          </a:xfrm>
          <a:prstGeom prst="rect">
            <a:avLst/>
          </a:prstGeom>
        </p:spPr>
        <p:txBody>
          <a:bodyPr/>
          <a:lstStyle>
            <a:lvl1pPr>
              <a:defRPr b="1" sz="3400">
                <a:solidFill>
                  <a:srgbClr val="94E3FE"/>
                </a:solidFill>
                <a:latin typeface="Arial"/>
                <a:ea typeface="Arial"/>
                <a:cs typeface="Arial"/>
                <a:sym typeface="Arial"/>
              </a:defRPr>
            </a:lvl1pPr>
          </a:lstStyle>
          <a:p>
            <a:pPr/>
            <a:r>
              <a:t>This church was “famous” for Rodney Howard-Browne’s 1993 “revival,” in which people laughed hysterically during the preaching and staggered around like drunks.</a:t>
            </a:r>
          </a:p>
        </p:txBody>
      </p:sp>
      <p:pic>
        <p:nvPicPr>
          <p:cNvPr id="335" name="proxy.duckduckgo.jpg" descr="proxy.duckduckgo.jpg"/>
          <p:cNvPicPr>
            <a:picLocks noChangeAspect="0"/>
          </p:cNvPicPr>
          <p:nvPr/>
        </p:nvPicPr>
        <p:blipFill>
          <a:blip r:embed="rId2">
            <a:extLst/>
          </a:blip>
          <a:stretch>
            <a:fillRect/>
          </a:stretch>
        </p:blipFill>
        <p:spPr>
          <a:xfrm>
            <a:off x="5599864" y="1266258"/>
            <a:ext cx="6421422" cy="6155253"/>
          </a:xfrm>
          <a:prstGeom prst="rect">
            <a:avLst/>
          </a:prstGeom>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251" name="norleans-indianapolis 05.jpg"/>
          <p:cNvGrpSpPr/>
          <p:nvPr/>
        </p:nvGrpSpPr>
        <p:grpSpPr>
          <a:xfrm>
            <a:off x="887254" y="1516040"/>
            <a:ext cx="11230292" cy="5894464"/>
            <a:chOff x="0" y="0"/>
            <a:chExt cx="11230291" cy="5894462"/>
          </a:xfrm>
        </p:grpSpPr>
        <p:pic>
          <p:nvPicPr>
            <p:cNvPr id="250" name="norleans-indianapolis 05.jpg" descr="norleans-indianapolis 05.jpg"/>
            <p:cNvPicPr>
              <a:picLocks noChangeAspect="1"/>
            </p:cNvPicPr>
            <p:nvPr/>
          </p:nvPicPr>
          <p:blipFill>
            <a:blip r:embed="rId2">
              <a:alphaModFix amt="75247"/>
              <a:extLst/>
            </a:blip>
            <a:srcRect l="3879" t="0" r="5443" b="30509"/>
            <a:stretch>
              <a:fillRect/>
            </a:stretch>
          </p:blipFill>
          <p:spPr>
            <a:xfrm>
              <a:off x="76200" y="63500"/>
              <a:ext cx="11090592" cy="5754763"/>
            </a:xfrm>
            <a:prstGeom prst="rect">
              <a:avLst/>
            </a:prstGeom>
            <a:ln>
              <a:noFill/>
            </a:ln>
            <a:effectLst/>
          </p:spPr>
        </p:pic>
        <p:pic>
          <p:nvPicPr>
            <p:cNvPr id="249" name="norleans-indianapolis 05.jpg" descr="norleans-indianapolis 05.jpg"/>
            <p:cNvPicPr>
              <a:picLocks noChangeAspect="0"/>
            </p:cNvPicPr>
            <p:nvPr/>
          </p:nvPicPr>
          <p:blipFill>
            <a:blip r:embed="rId3">
              <a:alphaModFix amt="75247"/>
              <a:extLst/>
            </a:blip>
            <a:stretch>
              <a:fillRect/>
            </a:stretch>
          </p:blipFill>
          <p:spPr>
            <a:xfrm>
              <a:off x="-1" y="0"/>
              <a:ext cx="11230293" cy="5894463"/>
            </a:xfrm>
            <a:prstGeom prst="rect">
              <a:avLst/>
            </a:prstGeom>
            <a:effectLst/>
          </p:spPr>
        </p:pic>
      </p:grpSp>
      <p:sp>
        <p:nvSpPr>
          <p:cNvPr id="252" name="Highlights in the Pentecostal-Charismatic Movements"/>
          <p:cNvSpPr txBox="1"/>
          <p:nvPr>
            <p:ph type="title"/>
          </p:nvPr>
        </p:nvSpPr>
        <p:spPr>
          <a:xfrm>
            <a:off x="1398613" y="0"/>
            <a:ext cx="10207574" cy="4870509"/>
          </a:xfrm>
          <a:prstGeom prst="rect">
            <a:avLst/>
          </a:prstGeom>
        </p:spPr>
        <p:txBody>
          <a:bodyPr/>
          <a:lstStyle/>
          <a:p>
            <a:pPr>
              <a:defRPr b="1" sz="7400">
                <a:latin typeface="Arial"/>
                <a:ea typeface="Arial"/>
                <a:cs typeface="Arial"/>
                <a:sym typeface="Arial"/>
              </a:defRPr>
            </a:pPr>
            <a:r>
              <a:t>Highlights in the </a:t>
            </a:r>
            <a:r>
              <a:rPr sz="6700"/>
              <a:t>Pentecostal-Charismatic </a:t>
            </a:r>
            <a:r>
              <a:t>Movements</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7" name="Michael W. Smith in his early career as a contemporary music singer. He mimicked the world’s “pretty boy” pop singers."/>
          <p:cNvSpPr txBox="1"/>
          <p:nvPr>
            <p:ph type="body" sz="half" idx="1"/>
          </p:nvPr>
        </p:nvSpPr>
        <p:spPr>
          <a:xfrm>
            <a:off x="882767" y="1063058"/>
            <a:ext cx="4343364" cy="8016335"/>
          </a:xfrm>
          <a:prstGeom prst="rect">
            <a:avLst/>
          </a:prstGeom>
        </p:spPr>
        <p:txBody>
          <a:bodyPr/>
          <a:lstStyle>
            <a:lvl1pPr>
              <a:defRPr b="1" sz="3400">
                <a:solidFill>
                  <a:srgbClr val="94E3FE"/>
                </a:solidFill>
                <a:latin typeface="Arial"/>
                <a:ea typeface="Arial"/>
                <a:cs typeface="Arial"/>
                <a:sym typeface="Arial"/>
              </a:defRPr>
            </a:lvl1pPr>
          </a:lstStyle>
          <a:p>
            <a:pPr/>
            <a:r>
              <a:t>Michael W. Smith in his early career as a contemporary music singer. He mimicked the world’s “pretty boy” pop singers.</a:t>
            </a:r>
          </a:p>
        </p:txBody>
      </p:sp>
      <p:pic>
        <p:nvPicPr>
          <p:cNvPr id="338" name="proxy.duckduckgo.jpg" descr="proxy.duckduckgo.jpg"/>
          <p:cNvPicPr>
            <a:picLocks noChangeAspect="0"/>
          </p:cNvPicPr>
          <p:nvPr/>
        </p:nvPicPr>
        <p:blipFill>
          <a:blip r:embed="rId2">
            <a:extLst/>
          </a:blip>
          <a:stretch>
            <a:fillRect/>
          </a:stretch>
        </p:blipFill>
        <p:spPr>
          <a:xfrm>
            <a:off x="6588406" y="1063058"/>
            <a:ext cx="5229600" cy="8016335"/>
          </a:xfrm>
          <a:prstGeom prst="rect">
            <a:avLst/>
          </a:prstGeom>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0" name="GRAHAM KENDRICK…"/>
          <p:cNvSpPr txBox="1"/>
          <p:nvPr>
            <p:ph type="body" idx="1"/>
          </p:nvPr>
        </p:nvSpPr>
        <p:spPr>
          <a:xfrm>
            <a:off x="882767" y="1063058"/>
            <a:ext cx="6382409" cy="8113656"/>
          </a:xfrm>
          <a:prstGeom prst="rect">
            <a:avLst/>
          </a:prstGeom>
        </p:spPr>
        <p:txBody>
          <a:bodyPr/>
          <a:lstStyle/>
          <a:p>
            <a:pPr>
              <a:defRPr b="1" sz="3400">
                <a:solidFill>
                  <a:srgbClr val="FFFFFF"/>
                </a:solidFill>
                <a:latin typeface="Arial"/>
                <a:ea typeface="Arial"/>
                <a:cs typeface="Arial"/>
                <a:sym typeface="Arial"/>
              </a:defRPr>
            </a:pPr>
            <a:r>
              <a:t>GRAHAM KENDRICK</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Kendrick is one of the most influential contemporary praise music writers. He joined the charismatic movement in 1971 and says he was filled with the Holy Spirit while brushing his teeth after attending a charismatic meeting. He accepts gibberish “tongues,” “spirit slaying,” “spirit shaking,” and “holy laughter.” </a:t>
            </a:r>
          </a:p>
        </p:txBody>
      </p:sp>
      <p:pic>
        <p:nvPicPr>
          <p:cNvPr id="341" name="proxy.duckduckgo.jpg" descr="proxy.duckduckgo.jpg"/>
          <p:cNvPicPr>
            <a:picLocks noChangeAspect="0"/>
          </p:cNvPicPr>
          <p:nvPr/>
        </p:nvPicPr>
        <p:blipFill>
          <a:blip r:embed="rId2">
            <a:extLst/>
          </a:blip>
          <a:stretch>
            <a:fillRect/>
          </a:stretch>
        </p:blipFill>
        <p:spPr>
          <a:xfrm>
            <a:off x="7816193" y="1063058"/>
            <a:ext cx="4001813" cy="6155254"/>
          </a:xfrm>
          <a:prstGeom prst="rect">
            <a:avLst/>
          </a:prstGeom>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3" name="INTEGRITY MUSIC…"/>
          <p:cNvSpPr txBox="1"/>
          <p:nvPr>
            <p:ph type="body" idx="1"/>
          </p:nvPr>
        </p:nvSpPr>
        <p:spPr>
          <a:xfrm>
            <a:off x="882767" y="1063058"/>
            <a:ext cx="6933470" cy="7816099"/>
          </a:xfrm>
          <a:prstGeom prst="rect">
            <a:avLst/>
          </a:prstGeom>
        </p:spPr>
        <p:txBody>
          <a:bodyPr/>
          <a:lstStyle/>
          <a:p>
            <a:pPr>
              <a:defRPr b="1" sz="3400">
                <a:solidFill>
                  <a:srgbClr val="94E3FE"/>
                </a:solidFill>
                <a:latin typeface="Arial"/>
                <a:ea typeface="Arial"/>
                <a:cs typeface="Arial"/>
                <a:sym typeface="Arial"/>
              </a:defRPr>
            </a:pPr>
            <a:r>
              <a:rPr>
                <a:solidFill>
                  <a:srgbClr val="FFFFFF"/>
                </a:solidFill>
              </a:rPr>
              <a:t>INTEGRITY MUSIC</a:t>
            </a:r>
            <a:r>
              <a:t>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Integrity rose out of the charismatic movement.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Integrity recorded an album at the Brownsville Assembly of God in Pensacola, Florida, where a strange charismatic “revival” broke out in 1995. </a:t>
            </a:r>
          </a:p>
        </p:txBody>
      </p:sp>
      <p:pic>
        <p:nvPicPr>
          <p:cNvPr id="344" name="proxy.duckduckgo.jpg" descr="proxy.duckduckgo.jpg"/>
          <p:cNvPicPr>
            <a:picLocks noChangeAspect="0"/>
          </p:cNvPicPr>
          <p:nvPr/>
        </p:nvPicPr>
        <p:blipFill>
          <a:blip r:embed="rId2">
            <a:extLst/>
          </a:blip>
          <a:stretch>
            <a:fillRect/>
          </a:stretch>
        </p:blipFill>
        <p:spPr>
          <a:xfrm>
            <a:off x="8217876" y="885258"/>
            <a:ext cx="3701730" cy="5700389"/>
          </a:xfrm>
          <a:prstGeom prst="rect">
            <a:avLst/>
          </a:prstGeom>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6" name="In this “revival,” people became drunk fell down and were unable to perform the most basic functions of life."/>
          <p:cNvSpPr txBox="1"/>
          <p:nvPr>
            <p:ph type="body" sz="half" idx="1"/>
          </p:nvPr>
        </p:nvSpPr>
        <p:spPr>
          <a:xfrm>
            <a:off x="882767" y="1063058"/>
            <a:ext cx="4776653" cy="7908571"/>
          </a:xfrm>
          <a:prstGeom prst="rect">
            <a:avLst/>
          </a:prstGeom>
        </p:spPr>
        <p:txBody>
          <a:bodyPr/>
          <a:lstStyle>
            <a:lvl1pPr>
              <a:defRPr b="1" sz="3400">
                <a:solidFill>
                  <a:srgbClr val="94E3FE"/>
                </a:solidFill>
                <a:latin typeface="Arial"/>
                <a:ea typeface="Arial"/>
                <a:cs typeface="Arial"/>
                <a:sym typeface="Arial"/>
              </a:defRPr>
            </a:lvl1pPr>
          </a:lstStyle>
          <a:p>
            <a:pPr/>
            <a:r>
              <a:t>In this “revival,” people became drunk fell down and were unable to perform the most basic functions of life. </a:t>
            </a:r>
          </a:p>
        </p:txBody>
      </p:sp>
      <p:pic>
        <p:nvPicPr>
          <p:cNvPr id="347" name="proxy.duckduckgo.jpg" descr="proxy.duckduckgo.jpg"/>
          <p:cNvPicPr>
            <a:picLocks noChangeAspect="0"/>
          </p:cNvPicPr>
          <p:nvPr/>
        </p:nvPicPr>
        <p:blipFill>
          <a:blip r:embed="rId2">
            <a:extLst/>
          </a:blip>
          <a:stretch>
            <a:fillRect/>
          </a:stretch>
        </p:blipFill>
        <p:spPr>
          <a:xfrm>
            <a:off x="6506149" y="1182648"/>
            <a:ext cx="5415523" cy="5675035"/>
          </a:xfrm>
          <a:prstGeom prst="rect">
            <a:avLst/>
          </a:prstGeom>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9" name="John Kilpatrick, pastor at Brownsville Assembly of God during the alleged revival, testified that it took him a half hour just to put on his socks when he was drunk with the Brownsville revival spirit."/>
          <p:cNvSpPr txBox="1"/>
          <p:nvPr>
            <p:ph type="body" sz="half" idx="1"/>
          </p:nvPr>
        </p:nvSpPr>
        <p:spPr>
          <a:xfrm>
            <a:off x="882767" y="1063058"/>
            <a:ext cx="5286439" cy="8288579"/>
          </a:xfrm>
          <a:prstGeom prst="rect">
            <a:avLst/>
          </a:prstGeom>
        </p:spPr>
        <p:txBody>
          <a:bodyPr/>
          <a:lstStyle>
            <a:lvl1pPr>
              <a:defRPr b="1" sz="3400">
                <a:solidFill>
                  <a:srgbClr val="94E3FE"/>
                </a:solidFill>
                <a:latin typeface="Arial"/>
                <a:ea typeface="Arial"/>
                <a:cs typeface="Arial"/>
                <a:sym typeface="Arial"/>
              </a:defRPr>
            </a:lvl1pPr>
          </a:lstStyle>
          <a:p>
            <a:pPr/>
            <a:r>
              <a:t>John Kilpatrick, pastor at Brownsville Assembly of God during the alleged revival, testified that it took him a half hour just to put on his socks when he was drunk with the Brownsville revival spirit.</a:t>
            </a:r>
          </a:p>
        </p:txBody>
      </p:sp>
      <p:pic>
        <p:nvPicPr>
          <p:cNvPr id="350" name="proxy.duckduckgo.jpg" descr="proxy.duckduckgo.jpg"/>
          <p:cNvPicPr>
            <a:picLocks noChangeAspect="0"/>
          </p:cNvPicPr>
          <p:nvPr/>
        </p:nvPicPr>
        <p:blipFill>
          <a:blip r:embed="rId2">
            <a:extLst/>
          </a:blip>
          <a:stretch>
            <a:fillRect/>
          </a:stretch>
        </p:blipFill>
        <p:spPr>
          <a:xfrm>
            <a:off x="6755457" y="1132894"/>
            <a:ext cx="5465549" cy="5278700"/>
          </a:xfrm>
          <a:prstGeom prst="rect">
            <a:avLst/>
          </a:prstGeom>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2" name="He lay on the church platform for as long as four hours, unable to get up."/>
          <p:cNvSpPr txBox="1"/>
          <p:nvPr>
            <p:ph type="body" sz="half" idx="1"/>
          </p:nvPr>
        </p:nvSpPr>
        <p:spPr>
          <a:xfrm>
            <a:off x="882767" y="1063058"/>
            <a:ext cx="5053175" cy="8023268"/>
          </a:xfrm>
          <a:prstGeom prst="rect">
            <a:avLst/>
          </a:prstGeom>
        </p:spPr>
        <p:txBody>
          <a:bodyPr/>
          <a:lstStyle>
            <a:lvl1pPr>
              <a:defRPr b="1" sz="3400">
                <a:solidFill>
                  <a:srgbClr val="94E3FE"/>
                </a:solidFill>
                <a:latin typeface="Arial"/>
                <a:ea typeface="Arial"/>
                <a:cs typeface="Arial"/>
                <a:sym typeface="Arial"/>
              </a:defRPr>
            </a:lvl1pPr>
          </a:lstStyle>
          <a:p>
            <a:pPr/>
            <a:r>
              <a:t>He lay on the church platform for as long as four hours, unable to get up.</a:t>
            </a:r>
          </a:p>
        </p:txBody>
      </p:sp>
      <p:pic>
        <p:nvPicPr>
          <p:cNvPr id="353" name="proxy.duckduckgo.jpg" descr="proxy.duckduckgo.jpg"/>
          <p:cNvPicPr>
            <a:picLocks noChangeAspect="0"/>
          </p:cNvPicPr>
          <p:nvPr/>
        </p:nvPicPr>
        <p:blipFill>
          <a:blip r:embed="rId2">
            <a:extLst/>
          </a:blip>
          <a:stretch>
            <a:fillRect/>
          </a:stretch>
        </p:blipFill>
        <p:spPr>
          <a:xfrm>
            <a:off x="6755457" y="1132894"/>
            <a:ext cx="5465549" cy="5278700"/>
          </a:xfrm>
          <a:prstGeom prst="rect">
            <a:avLst/>
          </a:prstGeom>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5" name="HOSANNA! MUSIC worship albums include songs by ROBERT GAY, who records music of alleged prophecies of charismatic “prophets.”"/>
          <p:cNvSpPr txBox="1"/>
          <p:nvPr>
            <p:ph type="body" sz="half" idx="1"/>
          </p:nvPr>
        </p:nvSpPr>
        <p:spPr>
          <a:xfrm>
            <a:off x="882767" y="1063058"/>
            <a:ext cx="5462540" cy="8275779"/>
          </a:xfrm>
          <a:prstGeom prst="rect">
            <a:avLst/>
          </a:prstGeom>
        </p:spPr>
        <p:txBody>
          <a:bodyPr/>
          <a:lstStyle/>
          <a:p>
            <a:pPr>
              <a:defRPr b="1" sz="3400">
                <a:solidFill>
                  <a:srgbClr val="94E3FE"/>
                </a:solidFill>
                <a:latin typeface="Arial"/>
                <a:ea typeface="Arial"/>
                <a:cs typeface="Arial"/>
                <a:sym typeface="Arial"/>
              </a:defRPr>
            </a:pPr>
            <a:r>
              <a:rPr>
                <a:solidFill>
                  <a:srgbClr val="FFFFFF"/>
                </a:solidFill>
              </a:rPr>
              <a:t>HOSANNA! MUSIC </a:t>
            </a:r>
            <a:r>
              <a:t>worship albums include songs by ROBERT GAY, who records music of alleged prophecies of charismatic “prophets.”</a:t>
            </a:r>
          </a:p>
        </p:txBody>
      </p:sp>
      <p:pic>
        <p:nvPicPr>
          <p:cNvPr id="356" name="proxy.duckduckgo.jpg" descr="proxy.duckduckgo.jpg"/>
          <p:cNvPicPr>
            <a:picLocks noChangeAspect="0"/>
          </p:cNvPicPr>
          <p:nvPr/>
        </p:nvPicPr>
        <p:blipFill>
          <a:blip r:embed="rId2">
            <a:extLst/>
          </a:blip>
          <a:stretch>
            <a:fillRect/>
          </a:stretch>
        </p:blipFill>
        <p:spPr>
          <a:xfrm>
            <a:off x="6963022" y="1031294"/>
            <a:ext cx="5187646" cy="5393099"/>
          </a:xfrm>
          <a:prstGeom prst="rect">
            <a:avLst/>
          </a:prstGeom>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8" name="Gay is associated with the Christian International Network which is looking for the restoration of apostles who will operate in sign miracle power."/>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Gay is associated with the Christian International Network which is looking for the restoration of apostles who will operate in sign miracle power.</a:t>
            </a:r>
          </a:p>
        </p:txBody>
      </p:sp>
      <p:pic>
        <p:nvPicPr>
          <p:cNvPr id="359" name="proxy.duckduckgo.jpeg" descr="proxy.duckduckgo.jpeg"/>
          <p:cNvPicPr>
            <a:picLocks noChangeAspect="0"/>
          </p:cNvPicPr>
          <p:nvPr/>
        </p:nvPicPr>
        <p:blipFill>
          <a:blip r:embed="rId2">
            <a:extLst/>
          </a:blip>
          <a:stretch>
            <a:fillRect/>
          </a:stretch>
        </p:blipFill>
        <p:spPr>
          <a:xfrm>
            <a:off x="7453062" y="1102070"/>
            <a:ext cx="4259944" cy="6783299"/>
          </a:xfrm>
          <a:prstGeom prst="rect">
            <a:avLst/>
          </a:prstGeom>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1" name="HILLSONG…"/>
          <p:cNvSpPr txBox="1"/>
          <p:nvPr>
            <p:ph type="body" sz="half" idx="1"/>
          </p:nvPr>
        </p:nvSpPr>
        <p:spPr>
          <a:xfrm>
            <a:off x="882767" y="1063058"/>
            <a:ext cx="5367401" cy="8296119"/>
          </a:xfrm>
          <a:prstGeom prst="rect">
            <a:avLst/>
          </a:prstGeom>
        </p:spPr>
        <p:txBody>
          <a:bodyPr/>
          <a:lstStyle/>
          <a:p>
            <a:pPr>
              <a:defRPr b="1" sz="3400">
                <a:solidFill>
                  <a:srgbClr val="FFFFFF"/>
                </a:solidFill>
                <a:latin typeface="Arial"/>
                <a:ea typeface="Arial"/>
                <a:cs typeface="Arial"/>
                <a:sym typeface="Arial"/>
              </a:defRPr>
            </a:pPr>
            <a:r>
              <a:t>HILLSONG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Hillsong is part of the Assemblies of God. They </a:t>
            </a:r>
            <a:r>
              <a:t>promote visions and dreams, gibberish “tongues,” etc.</a:t>
            </a:r>
          </a:p>
        </p:txBody>
      </p:sp>
      <p:pic>
        <p:nvPicPr>
          <p:cNvPr id="362" name="proxy.duckduckgo.jpg" descr="proxy.duckduckgo.jpg"/>
          <p:cNvPicPr>
            <a:picLocks noChangeAspect="0"/>
          </p:cNvPicPr>
          <p:nvPr/>
        </p:nvPicPr>
        <p:blipFill>
          <a:blip r:embed="rId2">
            <a:extLst/>
          </a:blip>
          <a:stretch>
            <a:fillRect/>
          </a:stretch>
        </p:blipFill>
        <p:spPr>
          <a:xfrm>
            <a:off x="6759863" y="1063058"/>
            <a:ext cx="5182364" cy="5258564"/>
          </a:xfrm>
          <a:prstGeom prst="rect">
            <a:avLst/>
          </a:prstGeom>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4" name="Darlene Zschech’s song “I Believe the Presence,” from the album “Shout to the Lord” teaches Pentecostal latter-rain theology.…"/>
          <p:cNvSpPr txBox="1"/>
          <p:nvPr>
            <p:ph type="body" sz="half" idx="1"/>
          </p:nvPr>
        </p:nvSpPr>
        <p:spPr>
          <a:xfrm>
            <a:off x="882767" y="1063058"/>
            <a:ext cx="5500453" cy="8246113"/>
          </a:xfrm>
          <a:prstGeom prst="rect">
            <a:avLst/>
          </a:prstGeom>
        </p:spPr>
        <p:txBody>
          <a:bodyPr/>
          <a:lstStyle/>
          <a:p>
            <a:pPr>
              <a:defRPr b="1" sz="3400">
                <a:solidFill>
                  <a:srgbClr val="94E3FE"/>
                </a:solidFill>
                <a:latin typeface="Arial"/>
                <a:ea typeface="Arial"/>
                <a:cs typeface="Arial"/>
                <a:sym typeface="Arial"/>
              </a:defRPr>
            </a:pPr>
            <a:r>
              <a:t>Darlene Zschech’s song “I Believe the Presence,” from the album “Shout to the Lord” teaches Pentecostal latter-rain theology.</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“I believe the promise about the visions and the dreams/ That the Holy Spirit will be poured out/ And His power will be seen/ Well the time is now/ The place is here.”</a:t>
            </a:r>
          </a:p>
        </p:txBody>
      </p:sp>
      <p:pic>
        <p:nvPicPr>
          <p:cNvPr id="365" name="proxy.duckduckgo.jpg" descr="proxy.duckduckgo.jpg"/>
          <p:cNvPicPr>
            <a:picLocks noChangeAspect="0"/>
          </p:cNvPicPr>
          <p:nvPr/>
        </p:nvPicPr>
        <p:blipFill>
          <a:blip r:embed="rId2">
            <a:extLst/>
          </a:blip>
          <a:stretch>
            <a:fillRect/>
          </a:stretch>
        </p:blipFill>
        <p:spPr>
          <a:xfrm>
            <a:off x="6773307" y="1063058"/>
            <a:ext cx="5346720" cy="5422920"/>
          </a:xfrm>
          <a:prstGeom prst="rect">
            <a:avLst/>
          </a:prstGeom>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4" name="proxy.duckduckgo.jpg" descr="proxy.duckduckgo.jpg"/>
          <p:cNvPicPr>
            <a:picLocks noChangeAspect="0"/>
          </p:cNvPicPr>
          <p:nvPr>
            <p:ph type="pic" idx="21"/>
          </p:nvPr>
        </p:nvPicPr>
        <p:blipFill>
          <a:blip r:embed="rId2">
            <a:extLst/>
          </a:blip>
          <a:stretch>
            <a:fillRect/>
          </a:stretch>
        </p:blipFill>
        <p:spPr>
          <a:xfrm>
            <a:off x="7027878" y="1104900"/>
            <a:ext cx="5402770" cy="7146745"/>
          </a:xfrm>
          <a:prstGeom prst="rect">
            <a:avLst/>
          </a:prstGeom>
        </p:spPr>
      </p:pic>
      <p:sp>
        <p:nvSpPr>
          <p:cNvPr id="255" name="Contemporary Christian Music"/>
          <p:cNvSpPr txBox="1"/>
          <p:nvPr>
            <p:ph type="title"/>
          </p:nvPr>
        </p:nvSpPr>
        <p:spPr>
          <a:xfrm>
            <a:off x="743064" y="196964"/>
            <a:ext cx="5930672" cy="5581301"/>
          </a:xfrm>
          <a:prstGeom prst="rect">
            <a:avLst/>
          </a:prstGeom>
        </p:spPr>
        <p:txBody>
          <a:bodyPr/>
          <a:lstStyle>
            <a:lvl1pPr>
              <a:defRPr b="1" sz="6200">
                <a:latin typeface="Arial"/>
                <a:ea typeface="Arial"/>
                <a:cs typeface="Arial"/>
                <a:sym typeface="Arial"/>
              </a:defRPr>
            </a:lvl1pPr>
          </a:lstStyle>
          <a:p>
            <a:pPr/>
            <a:r>
              <a:t>Contemporary Christian Music</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7" name="In 2015, Zschech and Hillsong joined with Pope Francis for a worship service at the Vatican."/>
          <p:cNvSpPr txBox="1"/>
          <p:nvPr>
            <p:ph type="body" sz="half" idx="1"/>
          </p:nvPr>
        </p:nvSpPr>
        <p:spPr>
          <a:xfrm>
            <a:off x="882767" y="1063058"/>
            <a:ext cx="4528010" cy="8246113"/>
          </a:xfrm>
          <a:prstGeom prst="rect">
            <a:avLst/>
          </a:prstGeom>
        </p:spPr>
        <p:txBody>
          <a:bodyPr/>
          <a:lstStyle>
            <a:lvl1pPr>
              <a:defRPr b="1" sz="3400">
                <a:solidFill>
                  <a:srgbClr val="94E3FE"/>
                </a:solidFill>
                <a:latin typeface="Arial"/>
                <a:ea typeface="Arial"/>
                <a:cs typeface="Arial"/>
                <a:sym typeface="Arial"/>
              </a:defRPr>
            </a:lvl1pPr>
          </a:lstStyle>
          <a:p>
            <a:pPr/>
            <a:r>
              <a:t>In 2015, Zschech and Hillsong joined with Pope Francis for a worship service at the Vatican. </a:t>
            </a:r>
          </a:p>
        </p:txBody>
      </p:sp>
      <p:pic>
        <p:nvPicPr>
          <p:cNvPr id="368" name="proxy.duckduckgo.jpg" descr="proxy.duckduckgo.jpg"/>
          <p:cNvPicPr>
            <a:picLocks noChangeAspect="0"/>
          </p:cNvPicPr>
          <p:nvPr/>
        </p:nvPicPr>
        <p:blipFill>
          <a:blip r:embed="rId2">
            <a:extLst/>
          </a:blip>
          <a:stretch>
            <a:fillRect/>
          </a:stretch>
        </p:blipFill>
        <p:spPr>
          <a:xfrm>
            <a:off x="5821046" y="1063058"/>
            <a:ext cx="6298981" cy="6375180"/>
          </a:xfrm>
          <a:prstGeom prst="rect">
            <a:avLst/>
          </a:prstGeom>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0" name="Darlene Zschech (on right) and Hillsong leading worship for the Pope at the Vatican, 2015"/>
          <p:cNvSpPr txBox="1"/>
          <p:nvPr>
            <p:ph type="body" sz="quarter" idx="1"/>
          </p:nvPr>
        </p:nvSpPr>
        <p:spPr>
          <a:xfrm>
            <a:off x="1472722" y="8084202"/>
            <a:ext cx="10059356" cy="1669398"/>
          </a:xfrm>
          <a:prstGeom prst="rect">
            <a:avLst/>
          </a:prstGeom>
        </p:spPr>
        <p:txBody>
          <a:bodyPr/>
          <a:lstStyle>
            <a:lvl1pPr algn="ctr">
              <a:defRPr b="1" sz="3400">
                <a:solidFill>
                  <a:srgbClr val="94E3FE"/>
                </a:solidFill>
                <a:latin typeface="Arial"/>
                <a:ea typeface="Arial"/>
                <a:cs typeface="Arial"/>
                <a:sym typeface="Arial"/>
              </a:defRPr>
            </a:lvl1pPr>
          </a:lstStyle>
          <a:p>
            <a:pPr/>
            <a:r>
              <a:t>Darlene Zschech (on right) and Hillsong leading worship for the Pope at the Vatican, 2015</a:t>
            </a:r>
          </a:p>
        </p:txBody>
      </p:sp>
      <p:pic>
        <p:nvPicPr>
          <p:cNvPr id="371" name="proxy.duckduckgo.png" descr="proxy.duckduckgo.png"/>
          <p:cNvPicPr>
            <a:picLocks noChangeAspect="0"/>
          </p:cNvPicPr>
          <p:nvPr/>
        </p:nvPicPr>
        <p:blipFill>
          <a:blip r:embed="rId2">
            <a:extLst/>
          </a:blip>
          <a:stretch>
            <a:fillRect/>
          </a:stretch>
        </p:blipFill>
        <p:spPr>
          <a:xfrm>
            <a:off x="1120439" y="652576"/>
            <a:ext cx="10763921" cy="7183852"/>
          </a:xfrm>
          <a:prstGeom prst="rect">
            <a:avLst/>
          </a:prstGeom>
        </p:spPr>
      </p:pic>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3" name="On her Facebook page Darlene said, “This is a celebration of unity. … Amazing days for the Body of Christ.”"/>
          <p:cNvSpPr txBox="1"/>
          <p:nvPr>
            <p:ph type="body" sz="half" idx="1"/>
          </p:nvPr>
        </p:nvSpPr>
        <p:spPr>
          <a:xfrm>
            <a:off x="882767" y="1063058"/>
            <a:ext cx="5500453" cy="8246113"/>
          </a:xfrm>
          <a:prstGeom prst="rect">
            <a:avLst/>
          </a:prstGeom>
        </p:spPr>
        <p:txBody>
          <a:bodyPr/>
          <a:lstStyle>
            <a:lvl1pPr>
              <a:defRPr b="1" sz="3400">
                <a:solidFill>
                  <a:srgbClr val="94E3FE"/>
                </a:solidFill>
                <a:latin typeface="Arial"/>
                <a:ea typeface="Arial"/>
                <a:cs typeface="Arial"/>
                <a:sym typeface="Arial"/>
              </a:defRPr>
            </a:lvl1pPr>
          </a:lstStyle>
          <a:p>
            <a:pPr/>
            <a:r>
              <a:t>On her Facebook page Darlene said, “This is a celebration of unity. … Amazing days for the Body of Christ.”</a:t>
            </a:r>
          </a:p>
        </p:txBody>
      </p:sp>
      <p:pic>
        <p:nvPicPr>
          <p:cNvPr id="374" name="image.jpg" descr="image.jpg"/>
          <p:cNvPicPr>
            <a:picLocks noChangeAspect="0"/>
          </p:cNvPicPr>
          <p:nvPr/>
        </p:nvPicPr>
        <p:blipFill>
          <a:blip r:embed="rId2">
            <a:extLst/>
          </a:blip>
          <a:stretch>
            <a:fillRect/>
          </a:stretch>
        </p:blipFill>
        <p:spPr>
          <a:xfrm>
            <a:off x="6773307" y="1063058"/>
            <a:ext cx="5346720" cy="5422920"/>
          </a:xfrm>
          <a:prstGeom prst="rect">
            <a:avLst/>
          </a:prstGeom>
        </p:spPr>
      </p:pic>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6" name="Pope Francis blessing the wafer so that it becomes “very Jesus.”"/>
          <p:cNvSpPr txBox="1"/>
          <p:nvPr>
            <p:ph type="body" sz="quarter" idx="1"/>
          </p:nvPr>
        </p:nvSpPr>
        <p:spPr>
          <a:xfrm>
            <a:off x="1472722" y="8084202"/>
            <a:ext cx="10059356" cy="1669398"/>
          </a:xfrm>
          <a:prstGeom prst="rect">
            <a:avLst/>
          </a:prstGeom>
        </p:spPr>
        <p:txBody>
          <a:bodyPr/>
          <a:lstStyle>
            <a:lvl1pPr algn="ctr">
              <a:defRPr b="1" sz="3400">
                <a:solidFill>
                  <a:srgbClr val="94E3FE"/>
                </a:solidFill>
                <a:latin typeface="Arial"/>
                <a:ea typeface="Arial"/>
                <a:cs typeface="Arial"/>
                <a:sym typeface="Arial"/>
              </a:defRPr>
            </a:lvl1pPr>
          </a:lstStyle>
          <a:p>
            <a:pPr/>
            <a:r>
              <a:t>Pope Francis blessing the wafer so that it becomes “very Jesus.”</a:t>
            </a:r>
          </a:p>
        </p:txBody>
      </p:sp>
      <p:pic>
        <p:nvPicPr>
          <p:cNvPr id="377" name="image.jpg" descr="image.jpg"/>
          <p:cNvPicPr>
            <a:picLocks noChangeAspect="0"/>
          </p:cNvPicPr>
          <p:nvPr/>
        </p:nvPicPr>
        <p:blipFill>
          <a:blip r:embed="rId2">
            <a:extLst/>
          </a:blip>
          <a:stretch>
            <a:fillRect/>
          </a:stretch>
        </p:blipFill>
        <p:spPr>
          <a:xfrm>
            <a:off x="1120439" y="652576"/>
            <a:ext cx="10763921" cy="7183852"/>
          </a:xfrm>
          <a:prstGeom prst="rect">
            <a:avLst/>
          </a:prstGeom>
        </p:spPr>
      </p:pic>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9" name="STUART TOWNEND…"/>
          <p:cNvSpPr txBox="1"/>
          <p:nvPr>
            <p:ph type="body" sz="half" idx="1"/>
          </p:nvPr>
        </p:nvSpPr>
        <p:spPr>
          <a:xfrm>
            <a:off x="882767" y="1063058"/>
            <a:ext cx="6117892" cy="8281633"/>
          </a:xfrm>
          <a:prstGeom prst="rect">
            <a:avLst/>
          </a:prstGeom>
        </p:spPr>
        <p:txBody>
          <a:bodyPr/>
          <a:lstStyle/>
          <a:p>
            <a:pPr>
              <a:defRPr b="1" sz="3400">
                <a:solidFill>
                  <a:srgbClr val="FFFFFF"/>
                </a:solidFill>
                <a:latin typeface="Arial"/>
                <a:ea typeface="Arial"/>
                <a:cs typeface="Arial"/>
                <a:sym typeface="Arial"/>
              </a:defRPr>
            </a:pPr>
            <a:r>
              <a:t>STUART TOWNEND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Townend works closely with the very popular Keith and Kristyn Getty. Many of their songs are co-written. Their music company is called Getty-Townend Music (GTM).</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An example of co-written songs is “In Christ Alone” by Keith Getty/Stuart Townend </a:t>
            </a:r>
          </a:p>
        </p:txBody>
      </p:sp>
      <p:pic>
        <p:nvPicPr>
          <p:cNvPr id="380" name="proxy.duckduckgo.jpg" descr="proxy.duckduckgo.jpg"/>
          <p:cNvPicPr>
            <a:picLocks noChangeAspect="0"/>
          </p:cNvPicPr>
          <p:nvPr/>
        </p:nvPicPr>
        <p:blipFill>
          <a:blip r:embed="rId2">
            <a:extLst/>
          </a:blip>
          <a:stretch>
            <a:fillRect/>
          </a:stretch>
        </p:blipFill>
        <p:spPr>
          <a:xfrm>
            <a:off x="7816194" y="1063058"/>
            <a:ext cx="4001812" cy="6155254"/>
          </a:xfrm>
          <a:prstGeom prst="rect">
            <a:avLst/>
          </a:prstGeom>
        </p:spPr>
      </p:pic>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2" name="Majesty Music’s new hymnal has 13 songs by Getty/Townend."/>
          <p:cNvSpPr txBox="1"/>
          <p:nvPr>
            <p:ph type="body" sz="half" idx="1"/>
          </p:nvPr>
        </p:nvSpPr>
        <p:spPr>
          <a:xfrm>
            <a:off x="882767" y="1063058"/>
            <a:ext cx="6117892" cy="8281633"/>
          </a:xfrm>
          <a:prstGeom prst="rect">
            <a:avLst/>
          </a:prstGeom>
        </p:spPr>
        <p:txBody>
          <a:bodyPr/>
          <a:lstStyle>
            <a:lvl1pPr>
              <a:defRPr b="1" sz="3400">
                <a:solidFill>
                  <a:srgbClr val="94E3FE"/>
                </a:solidFill>
                <a:latin typeface="Arial"/>
                <a:ea typeface="Arial"/>
                <a:cs typeface="Arial"/>
                <a:sym typeface="Arial"/>
              </a:defRPr>
            </a:lvl1pPr>
          </a:lstStyle>
          <a:p>
            <a:pPr/>
            <a:r>
              <a:t>Majesty Music’s new hymnal has 13 songs by Getty/Townend.</a:t>
            </a:r>
          </a:p>
        </p:txBody>
      </p:sp>
      <p:pic>
        <p:nvPicPr>
          <p:cNvPr id="383" name="51139l.jpg" descr="51139l.jpg"/>
          <p:cNvPicPr>
            <a:picLocks noChangeAspect="0"/>
          </p:cNvPicPr>
          <p:nvPr/>
        </p:nvPicPr>
        <p:blipFill>
          <a:blip r:embed="rId2">
            <a:extLst/>
          </a:blip>
          <a:stretch>
            <a:fillRect/>
          </a:stretch>
        </p:blipFill>
        <p:spPr>
          <a:xfrm>
            <a:off x="7816194" y="1063058"/>
            <a:ext cx="4001812" cy="6155254"/>
          </a:xfrm>
          <a:prstGeom prst="rect">
            <a:avLst/>
          </a:prstGeom>
        </p:spPr>
      </p:pic>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5" name="Hymns Modern &amp; Ancient has 31 songs by Townend/Getty. It is compiled by Fred Coleman who heads up BJU’s Department of Church Music and published by Steve Pettit Evangelistic Association."/>
          <p:cNvSpPr txBox="1"/>
          <p:nvPr>
            <p:ph type="body" sz="half" idx="1"/>
          </p:nvPr>
        </p:nvSpPr>
        <p:spPr>
          <a:xfrm>
            <a:off x="882767" y="1063058"/>
            <a:ext cx="6117892" cy="8281633"/>
          </a:xfrm>
          <a:prstGeom prst="rect">
            <a:avLst/>
          </a:prstGeom>
        </p:spPr>
        <p:txBody>
          <a:bodyPr/>
          <a:lstStyle/>
          <a:p>
            <a:pPr>
              <a:defRPr b="1" sz="3400">
                <a:solidFill>
                  <a:srgbClr val="94E3FE"/>
                </a:solidFill>
                <a:latin typeface="Arial"/>
                <a:ea typeface="Arial"/>
                <a:cs typeface="Arial"/>
                <a:sym typeface="Arial"/>
              </a:defRPr>
            </a:pPr>
            <a:r>
              <a:rPr i="1"/>
              <a:t>Hymns Modern &amp; Ancient</a:t>
            </a:r>
            <a:r>
              <a:t> has 31 songs by Townend/Getty. It is compiled by Fred Coleman who heads up BJU’s Department of Church Music and published by Steve Pettit Evangelistic Association.</a:t>
            </a:r>
          </a:p>
        </p:txBody>
      </p:sp>
      <p:pic>
        <p:nvPicPr>
          <p:cNvPr id="386" name="IMG_20140403_0001.jpeg" descr="IMG_20140403_0001.jpeg"/>
          <p:cNvPicPr>
            <a:picLocks noChangeAspect="0"/>
          </p:cNvPicPr>
          <p:nvPr/>
        </p:nvPicPr>
        <p:blipFill>
          <a:blip r:embed="rId2">
            <a:extLst/>
          </a:blip>
          <a:stretch>
            <a:fillRect/>
          </a:stretch>
        </p:blipFill>
        <p:spPr>
          <a:xfrm>
            <a:off x="7816194" y="1063058"/>
            <a:ext cx="4001812" cy="6155254"/>
          </a:xfrm>
          <a:prstGeom prst="rect">
            <a:avLst/>
          </a:prstGeom>
        </p:spPr>
      </p:pic>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8" name="Getty’s songs are performed as specials at Crown College and West Coast Baptist College"/>
          <p:cNvSpPr txBox="1"/>
          <p:nvPr>
            <p:ph type="body" sz="half" idx="1"/>
          </p:nvPr>
        </p:nvSpPr>
        <p:spPr>
          <a:xfrm>
            <a:off x="882767" y="1063058"/>
            <a:ext cx="6198854" cy="6076596"/>
          </a:xfrm>
          <a:prstGeom prst="rect">
            <a:avLst/>
          </a:prstGeom>
        </p:spPr>
        <p:txBody>
          <a:bodyPr/>
          <a:lstStyle>
            <a:lvl1pPr>
              <a:defRPr b="1" sz="3400">
                <a:solidFill>
                  <a:srgbClr val="94E3FE"/>
                </a:solidFill>
                <a:latin typeface="Arial"/>
                <a:ea typeface="Arial"/>
                <a:cs typeface="Arial"/>
                <a:sym typeface="Arial"/>
              </a:defRPr>
            </a:lvl1pPr>
          </a:lstStyle>
          <a:p>
            <a:pPr/>
            <a:r>
              <a:t>Getty’s songs are performed as specials at Crown College and West Coast Baptist College</a:t>
            </a:r>
          </a:p>
        </p:txBody>
      </p:sp>
      <p:pic>
        <p:nvPicPr>
          <p:cNvPr id="389" name="Church_Wedding_Temple_Baptist.jpg" descr="Church_Wedding_Temple_Baptist.jpg"/>
          <p:cNvPicPr>
            <a:picLocks noChangeAspect="1"/>
          </p:cNvPicPr>
          <p:nvPr/>
        </p:nvPicPr>
        <p:blipFill>
          <a:blip r:embed="rId2">
            <a:extLst/>
          </a:blip>
          <a:stretch>
            <a:fillRect/>
          </a:stretch>
        </p:blipFill>
        <p:spPr>
          <a:xfrm>
            <a:off x="7658100" y="965200"/>
            <a:ext cx="4318000" cy="4334608"/>
          </a:xfrm>
          <a:prstGeom prst="rect">
            <a:avLst/>
          </a:prstGeom>
          <a:ln w="12700">
            <a:miter lim="400000"/>
          </a:ln>
        </p:spPr>
      </p:pic>
      <p:pic>
        <p:nvPicPr>
          <p:cNvPr id="390" name="class-of-2013.jpg" descr="class-of-2013.jpg"/>
          <p:cNvPicPr>
            <a:picLocks noChangeAspect="1"/>
          </p:cNvPicPr>
          <p:nvPr/>
        </p:nvPicPr>
        <p:blipFill>
          <a:blip r:embed="rId3">
            <a:extLst/>
          </a:blip>
          <a:stretch>
            <a:fillRect/>
          </a:stretch>
        </p:blipFill>
        <p:spPr>
          <a:xfrm>
            <a:off x="710830" y="4583052"/>
            <a:ext cx="9347570" cy="4229816"/>
          </a:xfrm>
          <a:prstGeom prst="rect">
            <a:avLst/>
          </a:prstGeom>
          <a:ln w="12700">
            <a:miter lim="400000"/>
          </a:ln>
        </p:spPr>
      </p:pic>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2" name="Soundforth’s web site features at least 13 Getty/Townend songs."/>
          <p:cNvSpPr txBox="1"/>
          <p:nvPr>
            <p:ph type="body" sz="half" idx="1"/>
          </p:nvPr>
        </p:nvSpPr>
        <p:spPr>
          <a:xfrm>
            <a:off x="882767" y="1063058"/>
            <a:ext cx="5132550" cy="8275779"/>
          </a:xfrm>
          <a:prstGeom prst="rect">
            <a:avLst/>
          </a:prstGeom>
        </p:spPr>
        <p:txBody>
          <a:bodyPr/>
          <a:lstStyle>
            <a:lvl1pPr>
              <a:defRPr b="1" sz="3400">
                <a:solidFill>
                  <a:srgbClr val="94E3FE"/>
                </a:solidFill>
                <a:latin typeface="Arial"/>
                <a:ea typeface="Arial"/>
                <a:cs typeface="Arial"/>
                <a:sym typeface="Arial"/>
              </a:defRPr>
            </a:lvl1pPr>
          </a:lstStyle>
          <a:p>
            <a:pPr/>
            <a:r>
              <a:t>Soundforth’s web site features at least 13 Getty/Townend songs.</a:t>
            </a:r>
          </a:p>
        </p:txBody>
      </p:sp>
      <p:pic>
        <p:nvPicPr>
          <p:cNvPr id="393" name="proxy.duckduckgo.jpg" descr="proxy.duckduckgo.jpg"/>
          <p:cNvPicPr>
            <a:picLocks noChangeAspect="0"/>
          </p:cNvPicPr>
          <p:nvPr/>
        </p:nvPicPr>
        <p:blipFill>
          <a:blip r:embed="rId2">
            <a:extLst/>
          </a:blip>
          <a:stretch>
            <a:fillRect/>
          </a:stretch>
        </p:blipFill>
        <p:spPr>
          <a:xfrm>
            <a:off x="6825373" y="876465"/>
            <a:ext cx="5132550" cy="6720564"/>
          </a:xfrm>
          <a:prstGeom prst="rect">
            <a:avLst/>
          </a:prstGeom>
        </p:spPr>
      </p:pic>
      <p:pic>
        <p:nvPicPr>
          <p:cNvPr id="394" name="proxy.duckduckgo.jpg" descr="proxy.duckduckgo.jpg"/>
          <p:cNvPicPr>
            <a:picLocks noChangeAspect="0"/>
          </p:cNvPicPr>
          <p:nvPr/>
        </p:nvPicPr>
        <p:blipFill>
          <a:blip r:embed="rId3">
            <a:extLst/>
          </a:blip>
          <a:stretch>
            <a:fillRect/>
          </a:stretch>
        </p:blipFill>
        <p:spPr>
          <a:xfrm rot="21228510">
            <a:off x="3160514" y="3761792"/>
            <a:ext cx="3923390" cy="5156995"/>
          </a:xfrm>
          <a:prstGeom prst="rect">
            <a:avLst/>
          </a:prstGeom>
        </p:spPr>
      </p:pic>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96" name="Introducing-Stuart-Townend-300x296.png" descr="Introducing-Stuart-Townend-300x296.png"/>
          <p:cNvPicPr>
            <a:picLocks noChangeAspect="0"/>
          </p:cNvPicPr>
          <p:nvPr/>
        </p:nvPicPr>
        <p:blipFill>
          <a:blip r:embed="rId2">
            <a:extLst/>
          </a:blip>
          <a:stretch>
            <a:fillRect/>
          </a:stretch>
        </p:blipFill>
        <p:spPr>
          <a:xfrm>
            <a:off x="6069182" y="1063058"/>
            <a:ext cx="5669615" cy="5669882"/>
          </a:xfrm>
          <a:prstGeom prst="rect">
            <a:avLst/>
          </a:prstGeom>
        </p:spPr>
      </p:pic>
      <p:sp>
        <p:nvSpPr>
          <p:cNvPr id="397" name="Townend supports “the extraordinary manifestations of the Spirit,” which refers to such things as gibberish tongues, spirit slaying, holy laughter, and spirit shaking."/>
          <p:cNvSpPr txBox="1"/>
          <p:nvPr/>
        </p:nvSpPr>
        <p:spPr>
          <a:xfrm>
            <a:off x="882767" y="1063058"/>
            <a:ext cx="4703528" cy="746317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gn="l">
              <a:lnSpc>
                <a:spcPct val="110000"/>
              </a:lnSpc>
              <a:defRPr b="1" cap="none" sz="3400">
                <a:solidFill>
                  <a:srgbClr val="94E3FE"/>
                </a:solidFill>
                <a:latin typeface="Arial"/>
                <a:ea typeface="Arial"/>
                <a:cs typeface="Arial"/>
                <a:sym typeface="Arial"/>
              </a:defRPr>
            </a:lvl1pPr>
          </a:lstStyle>
          <a:p>
            <a:pPr/>
            <a:r>
              <a:t>Townend supports “the extraordinary manifestations of the Spirit,” which refers to such things as gibberish tongues, spirit slaying, holy laughter, and spirit shaking.</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7" name="The two most effectual elements of the one-world “church” ecumenical movement are charismaticism and Contemporary Christian Music, and they are nearly one and the same."/>
          <p:cNvSpPr txBox="1"/>
          <p:nvPr>
            <p:ph type="body" sz="half" idx="1"/>
          </p:nvPr>
        </p:nvSpPr>
        <p:spPr>
          <a:xfrm>
            <a:off x="882767" y="1063058"/>
            <a:ext cx="5870341" cy="8281633"/>
          </a:xfrm>
          <a:prstGeom prst="rect">
            <a:avLst/>
          </a:prstGeom>
        </p:spPr>
        <p:txBody>
          <a:bodyPr/>
          <a:lstStyle>
            <a:lvl1pPr>
              <a:defRPr b="1" sz="3400">
                <a:solidFill>
                  <a:srgbClr val="94E3FE"/>
                </a:solidFill>
                <a:latin typeface="Arial"/>
                <a:ea typeface="Arial"/>
                <a:cs typeface="Arial"/>
                <a:sym typeface="Arial"/>
              </a:defRPr>
            </a:lvl1pPr>
          </a:lstStyle>
          <a:p>
            <a:pPr/>
            <a:r>
              <a:t>The two most effectual elements of the one-world “church” ecumenical movement are charismaticism and Contemporary Christian Music, and they are nearly one and the same.</a:t>
            </a:r>
          </a:p>
        </p:txBody>
      </p:sp>
      <p:pic>
        <p:nvPicPr>
          <p:cNvPr id="258" name="proxy.duckduckgo.jpg" descr="proxy.duckduckgo.jpg"/>
          <p:cNvPicPr>
            <a:picLocks noChangeAspect="0"/>
          </p:cNvPicPr>
          <p:nvPr/>
        </p:nvPicPr>
        <p:blipFill>
          <a:blip r:embed="rId2">
            <a:extLst/>
          </a:blip>
          <a:stretch>
            <a:fillRect/>
          </a:stretch>
        </p:blipFill>
        <p:spPr>
          <a:xfrm>
            <a:off x="7816194" y="1063058"/>
            <a:ext cx="4001812" cy="6155254"/>
          </a:xfrm>
          <a:prstGeom prst="rect">
            <a:avLst/>
          </a:prstGeom>
        </p:spPr>
      </p:pic>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9" name="Townend believes worshipers can hear a “full blown thus saith the Lord prophecy” during worship times."/>
          <p:cNvSpPr txBox="1"/>
          <p:nvPr/>
        </p:nvSpPr>
        <p:spPr>
          <a:xfrm>
            <a:off x="882767" y="1063058"/>
            <a:ext cx="5013389" cy="637564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gn="l">
              <a:lnSpc>
                <a:spcPct val="110000"/>
              </a:lnSpc>
              <a:defRPr b="1" cap="none" sz="3400">
                <a:solidFill>
                  <a:srgbClr val="94E3FE"/>
                </a:solidFill>
                <a:latin typeface="Arial"/>
                <a:ea typeface="Arial"/>
                <a:cs typeface="Arial"/>
                <a:sym typeface="Arial"/>
              </a:defRPr>
            </a:lvl1pPr>
          </a:lstStyle>
          <a:p>
            <a:pPr/>
            <a:r>
              <a:t>Townend believes worshipers can hear a “full blown thus saith the Lord prophecy” during worship times.</a:t>
            </a:r>
          </a:p>
        </p:txBody>
      </p:sp>
      <p:pic>
        <p:nvPicPr>
          <p:cNvPr id="400" name="Introducing-Stuart-Townend-300x296.png" descr="Introducing-Stuart-Townend-300x296.png"/>
          <p:cNvPicPr>
            <a:picLocks noChangeAspect="0"/>
          </p:cNvPicPr>
          <p:nvPr/>
        </p:nvPicPr>
        <p:blipFill>
          <a:blip r:embed="rId2">
            <a:extLst/>
          </a:blip>
          <a:stretch>
            <a:fillRect/>
          </a:stretch>
        </p:blipFill>
        <p:spPr>
          <a:xfrm>
            <a:off x="6069182" y="1063058"/>
            <a:ext cx="5669615" cy="5669882"/>
          </a:xfrm>
          <a:prstGeom prst="rect">
            <a:avLst/>
          </a:prstGeom>
        </p:spPr>
      </p:pic>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2" name="Townend supports the Alpha ecumenical program which bridges Protestant and Roman Catholic Churches."/>
          <p:cNvSpPr txBox="1"/>
          <p:nvPr/>
        </p:nvSpPr>
        <p:spPr>
          <a:xfrm>
            <a:off x="882767" y="1063058"/>
            <a:ext cx="5135527" cy="652496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gn="l">
              <a:lnSpc>
                <a:spcPct val="110000"/>
              </a:lnSpc>
              <a:defRPr b="1" cap="none" sz="3400">
                <a:solidFill>
                  <a:srgbClr val="94E3FE"/>
                </a:solidFill>
                <a:latin typeface="Arial"/>
                <a:ea typeface="Arial"/>
                <a:cs typeface="Arial"/>
                <a:sym typeface="Arial"/>
              </a:defRPr>
            </a:lvl1pPr>
          </a:lstStyle>
          <a:p>
            <a:pPr/>
            <a:r>
              <a:t>Townend supports the Alpha ecumenical program which bridges Protestant and Roman Catholic Churches.</a:t>
            </a:r>
          </a:p>
        </p:txBody>
      </p:sp>
      <p:pic>
        <p:nvPicPr>
          <p:cNvPr id="403" name="Introducing-Stuart-Townend-300x296.png" descr="Introducing-Stuart-Townend-300x296.png"/>
          <p:cNvPicPr>
            <a:picLocks noChangeAspect="0"/>
          </p:cNvPicPr>
          <p:nvPr/>
        </p:nvPicPr>
        <p:blipFill>
          <a:blip r:embed="rId2">
            <a:extLst/>
          </a:blip>
          <a:stretch>
            <a:fillRect/>
          </a:stretch>
        </p:blipFill>
        <p:spPr>
          <a:xfrm>
            <a:off x="7315717" y="783658"/>
            <a:ext cx="4550080" cy="4565273"/>
          </a:xfrm>
          <a:prstGeom prst="rect">
            <a:avLst/>
          </a:prstGeom>
        </p:spPr>
      </p:pic>
      <p:pic>
        <p:nvPicPr>
          <p:cNvPr id="404" name="chs-alpha-1170x835-1772807669.jpeg" descr="chs-alpha-1170x835-1772807669.jpeg"/>
          <p:cNvPicPr>
            <a:picLocks noChangeAspect="1"/>
          </p:cNvPicPr>
          <p:nvPr/>
        </p:nvPicPr>
        <p:blipFill>
          <a:blip r:embed="rId3">
            <a:extLst/>
          </a:blip>
          <a:stretch>
            <a:fillRect/>
          </a:stretch>
        </p:blipFill>
        <p:spPr>
          <a:xfrm>
            <a:off x="2466280" y="4014826"/>
            <a:ext cx="7099062" cy="5066425"/>
          </a:xfrm>
          <a:prstGeom prst="rect">
            <a:avLst/>
          </a:prstGeom>
          <a:ln w="12700">
            <a:miter lim="400000"/>
          </a:ln>
        </p:spPr>
      </p:pic>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6" name="Roman Catholic mass at an Alpha Conference"/>
          <p:cNvSpPr txBox="1"/>
          <p:nvPr>
            <p:ph type="body" sz="quarter" idx="1"/>
          </p:nvPr>
        </p:nvSpPr>
        <p:spPr>
          <a:xfrm>
            <a:off x="958272" y="7635407"/>
            <a:ext cx="11088256" cy="1121314"/>
          </a:xfrm>
          <a:prstGeom prst="rect">
            <a:avLst/>
          </a:prstGeom>
        </p:spPr>
        <p:txBody>
          <a:bodyPr/>
          <a:lstStyle>
            <a:lvl1pPr algn="ctr">
              <a:defRPr b="1" sz="3400">
                <a:solidFill>
                  <a:srgbClr val="94E3FE"/>
                </a:solidFill>
                <a:latin typeface="Arial"/>
                <a:ea typeface="Arial"/>
                <a:cs typeface="Arial"/>
                <a:sym typeface="Arial"/>
              </a:defRPr>
            </a:lvl1pPr>
          </a:lstStyle>
          <a:p>
            <a:pPr/>
            <a:r>
              <a:t>Roman Catholic mass at an Alpha Conference</a:t>
            </a:r>
          </a:p>
        </p:txBody>
      </p:sp>
      <p:pic>
        <p:nvPicPr>
          <p:cNvPr id="407" name="proxy.duckduckgo.jpg" descr="proxy.duckduckgo.jpg"/>
          <p:cNvPicPr>
            <a:picLocks noChangeAspect="1"/>
          </p:cNvPicPr>
          <p:nvPr/>
        </p:nvPicPr>
        <p:blipFill>
          <a:blip r:embed="rId2">
            <a:extLst/>
          </a:blip>
          <a:stretch>
            <a:fillRect/>
          </a:stretch>
        </p:blipFill>
        <p:spPr>
          <a:xfrm>
            <a:off x="1490035" y="685006"/>
            <a:ext cx="10024730" cy="6688375"/>
          </a:xfrm>
          <a:prstGeom prst="rect">
            <a:avLst/>
          </a:prstGeom>
          <a:ln w="12700">
            <a:miter lim="400000"/>
          </a:ln>
        </p:spPr>
      </p:pic>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9" name="Because of the ecumenical philosophy, the Gettys do not speak out against error or separate from it."/>
          <p:cNvSpPr txBox="1"/>
          <p:nvPr/>
        </p:nvSpPr>
        <p:spPr>
          <a:xfrm>
            <a:off x="857367" y="1063058"/>
            <a:ext cx="5930269" cy="692322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gn="l">
              <a:lnSpc>
                <a:spcPct val="110000"/>
              </a:lnSpc>
              <a:defRPr b="1" cap="none" sz="3400">
                <a:solidFill>
                  <a:srgbClr val="94E3FE"/>
                </a:solidFill>
                <a:latin typeface="Arial"/>
                <a:ea typeface="Arial"/>
                <a:cs typeface="Arial"/>
                <a:sym typeface="Arial"/>
              </a:defRPr>
            </a:lvl1pPr>
          </a:lstStyle>
          <a:p>
            <a:pPr/>
            <a:r>
              <a:t>Because of the ecumenical philosophy, the Gettys do not speak out against error or separate from it.</a:t>
            </a:r>
          </a:p>
        </p:txBody>
      </p:sp>
      <p:pic>
        <p:nvPicPr>
          <p:cNvPr id="410" name="Getty-AwakenTheDawn1 - Version 2.jpg" descr="Getty-AwakenTheDawn1 - Version 2.jpg"/>
          <p:cNvPicPr>
            <a:picLocks noChangeAspect="0"/>
          </p:cNvPicPr>
          <p:nvPr/>
        </p:nvPicPr>
        <p:blipFill>
          <a:blip r:embed="rId2">
            <a:extLst/>
          </a:blip>
          <a:stretch>
            <a:fillRect/>
          </a:stretch>
        </p:blipFill>
        <p:spPr>
          <a:xfrm>
            <a:off x="7345927" y="1063058"/>
            <a:ext cx="4392871" cy="4410160"/>
          </a:xfrm>
          <a:prstGeom prst="rect">
            <a:avLst/>
          </a:prstGeom>
        </p:spPr>
      </p:pic>
      <p:pic>
        <p:nvPicPr>
          <p:cNvPr id="411" name="Introducing-Stuart-Townend-300x296.png" descr="Introducing-Stuart-Townend-300x296.png"/>
          <p:cNvPicPr>
            <a:picLocks noChangeAspect="0"/>
          </p:cNvPicPr>
          <p:nvPr/>
        </p:nvPicPr>
        <p:blipFill>
          <a:blip r:embed="rId3">
            <a:extLst/>
          </a:blip>
          <a:stretch>
            <a:fillRect/>
          </a:stretch>
        </p:blipFill>
        <p:spPr>
          <a:xfrm rot="21173447">
            <a:off x="5721899" y="4524575"/>
            <a:ext cx="4392870" cy="4410160"/>
          </a:xfrm>
          <a:prstGeom prst="rect">
            <a:avLst/>
          </a:prstGeom>
        </p:spPr>
      </p:pic>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3" name="In July 2012, the Gettys and Townend joined Roman Catholic Matt Maher on NewSongCafe to promote ecumenical unity through music."/>
          <p:cNvSpPr txBox="1"/>
          <p:nvPr/>
        </p:nvSpPr>
        <p:spPr>
          <a:xfrm>
            <a:off x="857367" y="1063058"/>
            <a:ext cx="5930269" cy="692322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gn="l">
              <a:lnSpc>
                <a:spcPct val="110000"/>
              </a:lnSpc>
              <a:defRPr b="1" cap="none" sz="3400">
                <a:solidFill>
                  <a:srgbClr val="94E3FE"/>
                </a:solidFill>
                <a:latin typeface="Arial"/>
                <a:ea typeface="Arial"/>
                <a:cs typeface="Arial"/>
                <a:sym typeface="Arial"/>
              </a:defRPr>
            </a:lvl1pPr>
          </a:lstStyle>
          <a:p>
            <a:pPr/>
            <a:r>
              <a:t>In July 2012, the Gettys and Townend joined Roman Catholic Matt Maher on NewSongCafe to promote ecumenical unity through music.</a:t>
            </a:r>
          </a:p>
        </p:txBody>
      </p:sp>
      <p:pic>
        <p:nvPicPr>
          <p:cNvPr id="414" name="Getty-AwakenTheDawn1 - Version 2.jpg" descr="Getty-AwakenTheDawn1 - Version 2.jpg"/>
          <p:cNvPicPr>
            <a:picLocks noChangeAspect="0"/>
          </p:cNvPicPr>
          <p:nvPr/>
        </p:nvPicPr>
        <p:blipFill>
          <a:blip r:embed="rId2">
            <a:extLst/>
          </a:blip>
          <a:stretch>
            <a:fillRect/>
          </a:stretch>
        </p:blipFill>
        <p:spPr>
          <a:xfrm>
            <a:off x="7041127" y="732858"/>
            <a:ext cx="4392871" cy="4410160"/>
          </a:xfrm>
          <a:prstGeom prst="rect">
            <a:avLst/>
          </a:prstGeom>
        </p:spPr>
      </p:pic>
      <p:pic>
        <p:nvPicPr>
          <p:cNvPr id="415" name="Introducing-Stuart-Townend-300x296.png" descr="Introducing-Stuart-Townend-300x296.png"/>
          <p:cNvPicPr>
            <a:picLocks noChangeAspect="0"/>
          </p:cNvPicPr>
          <p:nvPr/>
        </p:nvPicPr>
        <p:blipFill>
          <a:blip r:embed="rId3">
            <a:extLst/>
          </a:blip>
          <a:stretch>
            <a:fillRect/>
          </a:stretch>
        </p:blipFill>
        <p:spPr>
          <a:xfrm rot="21173447">
            <a:off x="2673899" y="4529140"/>
            <a:ext cx="4392870" cy="4410160"/>
          </a:xfrm>
          <a:prstGeom prst="rect">
            <a:avLst/>
          </a:prstGeom>
        </p:spPr>
      </p:pic>
      <p:pic>
        <p:nvPicPr>
          <p:cNvPr id="416" name="zz_maher_8_19-2 - Version 2.jpg" descr="zz_maher_8_19-2 - Version 2.jpg"/>
          <p:cNvPicPr>
            <a:picLocks noChangeAspect="1"/>
          </p:cNvPicPr>
          <p:nvPr/>
        </p:nvPicPr>
        <p:blipFill>
          <a:blip r:embed="rId4">
            <a:extLst/>
          </a:blip>
          <a:stretch>
            <a:fillRect/>
          </a:stretch>
        </p:blipFill>
        <p:spPr>
          <a:xfrm>
            <a:off x="7793089" y="4529140"/>
            <a:ext cx="4538611" cy="4410160"/>
          </a:xfrm>
          <a:prstGeom prst="rect">
            <a:avLst/>
          </a:prstGeom>
          <a:ln w="12700">
            <a:miter lim="400000"/>
          </a:ln>
        </p:spPr>
      </p:pic>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8" name="Maher prays to Mary and loves the Catholic mass, and he calls himself “a musical missionary to unify Protestant and Catholics (Christianity Today, Oct. 27, 2009)."/>
          <p:cNvSpPr txBox="1"/>
          <p:nvPr/>
        </p:nvSpPr>
        <p:spPr>
          <a:xfrm>
            <a:off x="857367" y="1063058"/>
            <a:ext cx="5930269" cy="692322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algn="l">
              <a:lnSpc>
                <a:spcPct val="110000"/>
              </a:lnSpc>
              <a:defRPr b="1" cap="none" sz="3400">
                <a:solidFill>
                  <a:srgbClr val="94E3FE"/>
                </a:solidFill>
                <a:latin typeface="Arial"/>
                <a:ea typeface="Arial"/>
                <a:cs typeface="Arial"/>
                <a:sym typeface="Arial"/>
              </a:defRPr>
            </a:pPr>
            <a:r>
              <a:t>Maher prays to Mary and loves the Catholic mass, and he calls himself “a musical missionary to unify Protestant and Catholics (</a:t>
            </a:r>
            <a:r>
              <a:rPr i="1"/>
              <a:t>Christianity Today</a:t>
            </a:r>
            <a:r>
              <a:t>, Oct. 27, 2009).</a:t>
            </a:r>
          </a:p>
        </p:txBody>
      </p:sp>
      <p:pic>
        <p:nvPicPr>
          <p:cNvPr id="419" name="Getty-AwakenTheDawn1 - Version 2.jpg" descr="Getty-AwakenTheDawn1 - Version 2.jpg"/>
          <p:cNvPicPr>
            <a:picLocks noChangeAspect="0"/>
          </p:cNvPicPr>
          <p:nvPr/>
        </p:nvPicPr>
        <p:blipFill>
          <a:blip r:embed="rId2">
            <a:extLst/>
          </a:blip>
          <a:stretch>
            <a:fillRect/>
          </a:stretch>
        </p:blipFill>
        <p:spPr>
          <a:xfrm>
            <a:off x="7091927" y="479340"/>
            <a:ext cx="4392871" cy="4410161"/>
          </a:xfrm>
          <a:prstGeom prst="rect">
            <a:avLst/>
          </a:prstGeom>
        </p:spPr>
      </p:pic>
      <p:pic>
        <p:nvPicPr>
          <p:cNvPr id="420" name="Introducing-Stuart-Townend-300x296.png" descr="Introducing-Stuart-Townend-300x296.png"/>
          <p:cNvPicPr>
            <a:picLocks noChangeAspect="0"/>
          </p:cNvPicPr>
          <p:nvPr/>
        </p:nvPicPr>
        <p:blipFill>
          <a:blip r:embed="rId3">
            <a:extLst/>
          </a:blip>
          <a:stretch>
            <a:fillRect/>
          </a:stretch>
        </p:blipFill>
        <p:spPr>
          <a:xfrm rot="21173447">
            <a:off x="3663439" y="5074979"/>
            <a:ext cx="3626452" cy="3653960"/>
          </a:xfrm>
          <a:prstGeom prst="rect">
            <a:avLst/>
          </a:prstGeom>
        </p:spPr>
      </p:pic>
      <p:pic>
        <p:nvPicPr>
          <p:cNvPr id="421" name="zz_maher_8_19-2 - Version 2.jpg" descr="zz_maher_8_19-2 - Version 2.jpg"/>
          <p:cNvPicPr>
            <a:picLocks noChangeAspect="1"/>
          </p:cNvPicPr>
          <p:nvPr/>
        </p:nvPicPr>
        <p:blipFill>
          <a:blip r:embed="rId4">
            <a:extLst/>
          </a:blip>
          <a:stretch>
            <a:fillRect/>
          </a:stretch>
        </p:blipFill>
        <p:spPr>
          <a:xfrm>
            <a:off x="8150875" y="4876800"/>
            <a:ext cx="4180825" cy="4062500"/>
          </a:xfrm>
          <a:prstGeom prst="rect">
            <a:avLst/>
          </a:prstGeom>
          <a:ln w="12700">
            <a:miter lim="400000"/>
          </a:ln>
        </p:spPr>
      </p:pic>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3" name="In The Directory of Contemporary Worship Musicians, we provide more than 600 pages of documentation that charismatic doctrine and philosophy permeates Contemporary Christian Music.…"/>
          <p:cNvSpPr txBox="1"/>
          <p:nvPr>
            <p:ph type="body" sz="half" idx="1"/>
          </p:nvPr>
        </p:nvSpPr>
        <p:spPr>
          <a:xfrm>
            <a:off x="882767" y="1063058"/>
            <a:ext cx="6117892" cy="8281633"/>
          </a:xfrm>
          <a:prstGeom prst="rect">
            <a:avLst/>
          </a:prstGeom>
        </p:spPr>
        <p:txBody>
          <a:bodyPr/>
          <a:lstStyle/>
          <a:p>
            <a:pPr>
              <a:defRPr b="1" sz="3400">
                <a:solidFill>
                  <a:srgbClr val="94E3FE"/>
                </a:solidFill>
                <a:latin typeface="Arial"/>
                <a:ea typeface="Arial"/>
                <a:cs typeface="Arial"/>
                <a:sym typeface="Arial"/>
              </a:defRPr>
            </a:pPr>
            <a:r>
              <a:t>In </a:t>
            </a:r>
            <a:r>
              <a:rPr i="1"/>
              <a:t>The Directory of Contemporary Worship Musicians</a:t>
            </a:r>
            <a:r>
              <a:t>, we provide more than 600 pages of documentation that charismatic doctrine and philosophy permeates Contemporary Christian Music.</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It is available as a free eBook at www.wayoflife.org.</a:t>
            </a:r>
          </a:p>
        </p:txBody>
      </p:sp>
      <p:pic>
        <p:nvPicPr>
          <p:cNvPr id="424" name="directoryofcontemporary.jpeg" descr="directoryofcontemporary.jpeg"/>
          <p:cNvPicPr>
            <a:picLocks noChangeAspect="0"/>
          </p:cNvPicPr>
          <p:nvPr/>
        </p:nvPicPr>
        <p:blipFill>
          <a:blip r:embed="rId2">
            <a:extLst/>
          </a:blip>
          <a:stretch>
            <a:fillRect/>
          </a:stretch>
        </p:blipFill>
        <p:spPr>
          <a:xfrm>
            <a:off x="7816194" y="1063058"/>
            <a:ext cx="4001812" cy="6155254"/>
          </a:xfrm>
          <a:prstGeom prst="rect">
            <a:avLst/>
          </a:prstGeom>
        </p:spPr>
      </p:pic>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6" name="I would avoid CCM for this reason alone, that it arose from and is intimately and integrally and inseparably connected with the charismatic movement."/>
          <p:cNvSpPr txBox="1"/>
          <p:nvPr>
            <p:ph type="body" sz="half" idx="1"/>
          </p:nvPr>
        </p:nvSpPr>
        <p:spPr>
          <a:xfrm>
            <a:off x="882767" y="1063058"/>
            <a:ext cx="5449303" cy="8283122"/>
          </a:xfrm>
          <a:prstGeom prst="rect">
            <a:avLst/>
          </a:prstGeom>
        </p:spPr>
        <p:txBody>
          <a:bodyPr/>
          <a:lstStyle>
            <a:lvl1pPr>
              <a:defRPr b="1" sz="3400">
                <a:solidFill>
                  <a:srgbClr val="94E3FE"/>
                </a:solidFill>
                <a:latin typeface="Arial"/>
                <a:ea typeface="Arial"/>
                <a:cs typeface="Arial"/>
                <a:sym typeface="Arial"/>
              </a:defRPr>
            </a:lvl1pPr>
          </a:lstStyle>
          <a:p>
            <a:pPr/>
            <a:r>
              <a:t>I would avoid CCM for this reason alone, that it arose from and is intimately and integrally and inseparably connected with the charismatic movement.</a:t>
            </a:r>
          </a:p>
        </p:txBody>
      </p:sp>
      <p:pic>
        <p:nvPicPr>
          <p:cNvPr id="427" name="norleans-indianapolis 05.jpg" descr="norleans-indianapolis 05.jpg"/>
          <p:cNvPicPr>
            <a:picLocks noChangeAspect="0"/>
          </p:cNvPicPr>
          <p:nvPr/>
        </p:nvPicPr>
        <p:blipFill>
          <a:blip r:embed="rId2">
            <a:extLst/>
          </a:blip>
          <a:stretch>
            <a:fillRect/>
          </a:stretch>
        </p:blipFill>
        <p:spPr>
          <a:xfrm>
            <a:off x="6771703" y="1132894"/>
            <a:ext cx="5449303" cy="5263234"/>
          </a:xfrm>
          <a:prstGeom prst="rect">
            <a:avLst/>
          </a:prstGeom>
        </p:spPr>
      </p:pic>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9" name="The charismatic movement is not a movement of truth. Its doctrine, its practices, and its unity are contrary to God’s Word. It is heretical. It is end-time apostasy. It is “another spirit.” It is very dangerous."/>
          <p:cNvSpPr txBox="1"/>
          <p:nvPr>
            <p:ph type="body" sz="half" idx="1"/>
          </p:nvPr>
        </p:nvSpPr>
        <p:spPr>
          <a:xfrm>
            <a:off x="882767" y="1063058"/>
            <a:ext cx="4629908" cy="7972964"/>
          </a:xfrm>
          <a:prstGeom prst="rect">
            <a:avLst/>
          </a:prstGeom>
        </p:spPr>
        <p:txBody>
          <a:bodyPr/>
          <a:lstStyle>
            <a:lvl1pPr>
              <a:defRPr b="1" sz="3400">
                <a:solidFill>
                  <a:srgbClr val="94E3FE"/>
                </a:solidFill>
                <a:latin typeface="Arial"/>
                <a:ea typeface="Arial"/>
                <a:cs typeface="Arial"/>
                <a:sym typeface="Arial"/>
              </a:defRPr>
            </a:lvl1pPr>
          </a:lstStyle>
          <a:p>
            <a:pPr/>
            <a:r>
              <a:t>The charismatic movement is not a movement of truth. Its doctrine, its practices, and its unity are contrary to God’s Word. It is heretical. It is end-time apostasy. It is “another spirit.” It is very dangerous.</a:t>
            </a:r>
          </a:p>
        </p:txBody>
      </p:sp>
      <p:pic>
        <p:nvPicPr>
          <p:cNvPr id="430" name="Getty-AwakenTheDawn1 - Version 2.jpg" descr="Getty-AwakenTheDawn1 - Version 2.jpg"/>
          <p:cNvPicPr>
            <a:picLocks noChangeAspect="0"/>
          </p:cNvPicPr>
          <p:nvPr/>
        </p:nvPicPr>
        <p:blipFill>
          <a:blip r:embed="rId2">
            <a:extLst/>
          </a:blip>
          <a:stretch>
            <a:fillRect/>
          </a:stretch>
        </p:blipFill>
        <p:spPr>
          <a:xfrm>
            <a:off x="9162877" y="580058"/>
            <a:ext cx="3283123" cy="3315210"/>
          </a:xfrm>
          <a:prstGeom prst="rect">
            <a:avLst/>
          </a:prstGeom>
        </p:spPr>
      </p:pic>
      <p:pic>
        <p:nvPicPr>
          <p:cNvPr id="431" name="zz_maher_8_19-2 - Version 2.jpg" descr="zz_maher_8_19-2 - Version 2.jpg"/>
          <p:cNvPicPr>
            <a:picLocks noChangeAspect="1"/>
          </p:cNvPicPr>
          <p:nvPr/>
        </p:nvPicPr>
        <p:blipFill>
          <a:blip r:embed="rId3">
            <a:extLst/>
          </a:blip>
          <a:stretch>
            <a:fillRect/>
          </a:stretch>
        </p:blipFill>
        <p:spPr>
          <a:xfrm>
            <a:off x="9275514" y="4309336"/>
            <a:ext cx="3057849" cy="2971307"/>
          </a:xfrm>
          <a:prstGeom prst="rect">
            <a:avLst/>
          </a:prstGeom>
          <a:ln w="12700">
            <a:miter lim="400000"/>
          </a:ln>
        </p:spPr>
      </p:pic>
      <p:pic>
        <p:nvPicPr>
          <p:cNvPr id="432" name="Introducing-Stuart-Townend-300x296.png" descr="Introducing-Stuart-Townend-300x296.png"/>
          <p:cNvPicPr>
            <a:picLocks noChangeAspect="0"/>
          </p:cNvPicPr>
          <p:nvPr/>
        </p:nvPicPr>
        <p:blipFill>
          <a:blip r:embed="rId4">
            <a:extLst/>
          </a:blip>
          <a:stretch>
            <a:fillRect/>
          </a:stretch>
        </p:blipFill>
        <p:spPr>
          <a:xfrm rot="21173447">
            <a:off x="6689406" y="5472492"/>
            <a:ext cx="3186644" cy="3220017"/>
          </a:xfrm>
          <a:prstGeom prst="rect">
            <a:avLst/>
          </a:prstGeom>
        </p:spPr>
      </p:pic>
      <p:pic>
        <p:nvPicPr>
          <p:cNvPr id="433" name="proxy.duckduckgo.jpg" descr="proxy.duckduckgo.jpg"/>
          <p:cNvPicPr>
            <a:picLocks noChangeAspect="1"/>
          </p:cNvPicPr>
          <p:nvPr/>
        </p:nvPicPr>
        <p:blipFill>
          <a:blip r:embed="rId5">
            <a:extLst/>
          </a:blip>
          <a:stretch>
            <a:fillRect/>
          </a:stretch>
        </p:blipFill>
        <p:spPr>
          <a:xfrm>
            <a:off x="5842000" y="1159321"/>
            <a:ext cx="3717479" cy="3717479"/>
          </a:xfrm>
          <a:prstGeom prst="rect">
            <a:avLst/>
          </a:prstGeom>
          <a:ln w="12700">
            <a:miter lim="400000"/>
          </a:ln>
        </p:spPr>
      </p:pic>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5" name="Selectively borrowing things from contemporary praise music is extremely dangerous, because in today’s world, church members are only a Google search away from communing with these people and being influenced by them."/>
          <p:cNvSpPr txBox="1"/>
          <p:nvPr>
            <p:ph type="body" sz="half" idx="1"/>
          </p:nvPr>
        </p:nvSpPr>
        <p:spPr>
          <a:xfrm>
            <a:off x="882767" y="1063058"/>
            <a:ext cx="4715732" cy="8449242"/>
          </a:xfrm>
          <a:prstGeom prst="rect">
            <a:avLst/>
          </a:prstGeom>
        </p:spPr>
        <p:txBody>
          <a:bodyPr/>
          <a:lstStyle>
            <a:lvl1pPr>
              <a:defRPr b="1" sz="3400">
                <a:solidFill>
                  <a:srgbClr val="94E3FE"/>
                </a:solidFill>
                <a:latin typeface="Arial"/>
                <a:ea typeface="Arial"/>
                <a:cs typeface="Arial"/>
                <a:sym typeface="Arial"/>
              </a:defRPr>
            </a:lvl1pPr>
          </a:lstStyle>
          <a:p>
            <a:pPr/>
            <a:r>
              <a:t>Selectively borrowing things from contemporary praise music is extremely dangerous, because in today’s world, church members are only a Google search away from communing with these people and being influenced by them.</a:t>
            </a:r>
          </a:p>
        </p:txBody>
      </p:sp>
      <p:pic>
        <p:nvPicPr>
          <p:cNvPr id="436" name="Getty-AwakenTheDawn1 - Version 2.jpg" descr="Getty-AwakenTheDawn1 - Version 2.jpg"/>
          <p:cNvPicPr>
            <a:picLocks noChangeAspect="0"/>
          </p:cNvPicPr>
          <p:nvPr/>
        </p:nvPicPr>
        <p:blipFill>
          <a:blip r:embed="rId2">
            <a:extLst/>
          </a:blip>
          <a:stretch>
            <a:fillRect/>
          </a:stretch>
        </p:blipFill>
        <p:spPr>
          <a:xfrm>
            <a:off x="9162877" y="580058"/>
            <a:ext cx="3283123" cy="3315210"/>
          </a:xfrm>
          <a:prstGeom prst="rect">
            <a:avLst/>
          </a:prstGeom>
        </p:spPr>
      </p:pic>
      <p:pic>
        <p:nvPicPr>
          <p:cNvPr id="437" name="zz_maher_8_19-2 - Version 2.jpg" descr="zz_maher_8_19-2 - Version 2.jpg"/>
          <p:cNvPicPr>
            <a:picLocks noChangeAspect="1"/>
          </p:cNvPicPr>
          <p:nvPr/>
        </p:nvPicPr>
        <p:blipFill>
          <a:blip r:embed="rId3">
            <a:extLst/>
          </a:blip>
          <a:stretch>
            <a:fillRect/>
          </a:stretch>
        </p:blipFill>
        <p:spPr>
          <a:xfrm>
            <a:off x="9275514" y="4309336"/>
            <a:ext cx="3057849" cy="2971307"/>
          </a:xfrm>
          <a:prstGeom prst="rect">
            <a:avLst/>
          </a:prstGeom>
          <a:ln w="12700">
            <a:miter lim="400000"/>
          </a:ln>
        </p:spPr>
      </p:pic>
      <p:pic>
        <p:nvPicPr>
          <p:cNvPr id="438" name="Introducing-Stuart-Townend-300x296.png" descr="Introducing-Stuart-Townend-300x296.png"/>
          <p:cNvPicPr>
            <a:picLocks noChangeAspect="0"/>
          </p:cNvPicPr>
          <p:nvPr/>
        </p:nvPicPr>
        <p:blipFill>
          <a:blip r:embed="rId4">
            <a:extLst/>
          </a:blip>
          <a:stretch>
            <a:fillRect/>
          </a:stretch>
        </p:blipFill>
        <p:spPr>
          <a:xfrm rot="21173447">
            <a:off x="6689406" y="5472492"/>
            <a:ext cx="3186644" cy="3220017"/>
          </a:xfrm>
          <a:prstGeom prst="rect">
            <a:avLst/>
          </a:prstGeom>
        </p:spPr>
      </p:pic>
      <p:pic>
        <p:nvPicPr>
          <p:cNvPr id="439" name="proxy.duckduckgo.jpg" descr="proxy.duckduckgo.jpg"/>
          <p:cNvPicPr>
            <a:picLocks noChangeAspect="1"/>
          </p:cNvPicPr>
          <p:nvPr/>
        </p:nvPicPr>
        <p:blipFill>
          <a:blip r:embed="rId5">
            <a:extLst/>
          </a:blip>
          <a:stretch>
            <a:fillRect/>
          </a:stretch>
        </p:blipFill>
        <p:spPr>
          <a:xfrm>
            <a:off x="5842000" y="1159321"/>
            <a:ext cx="3717479" cy="3717479"/>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0" name="CCM stands for Contemporary Christian Music.…"/>
          <p:cNvSpPr txBox="1"/>
          <p:nvPr>
            <p:ph type="body" sz="half" idx="1"/>
          </p:nvPr>
        </p:nvSpPr>
        <p:spPr>
          <a:xfrm>
            <a:off x="882767" y="1063058"/>
            <a:ext cx="5870341" cy="8281633"/>
          </a:xfrm>
          <a:prstGeom prst="rect">
            <a:avLst/>
          </a:prstGeom>
        </p:spPr>
        <p:txBody>
          <a:bodyPr/>
          <a:lstStyle/>
          <a:p>
            <a:pPr>
              <a:defRPr b="1" sz="3400">
                <a:solidFill>
                  <a:srgbClr val="94E3FE"/>
                </a:solidFill>
                <a:latin typeface="Arial"/>
                <a:ea typeface="Arial"/>
                <a:cs typeface="Arial"/>
                <a:sym typeface="Arial"/>
              </a:defRPr>
            </a:pPr>
            <a:r>
              <a:t>CCM stands for Contemporary Christian Music.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Jerry Huffman, editor of the </a:t>
            </a:r>
            <a:r>
              <a:rPr i="1"/>
              <a:t>Calvary Contender</a:t>
            </a:r>
            <a:r>
              <a:t>, observed that CCM could stand for Contemporary </a:t>
            </a:r>
            <a:r>
              <a:rPr i="1"/>
              <a:t>Charismatic</a:t>
            </a:r>
            <a:r>
              <a:t> Music.</a:t>
            </a:r>
          </a:p>
        </p:txBody>
      </p:sp>
      <p:pic>
        <p:nvPicPr>
          <p:cNvPr id="261" name="proxy.duckduckgo.jpg" descr="proxy.duckduckgo.jpg"/>
          <p:cNvPicPr>
            <a:picLocks noChangeAspect="0"/>
          </p:cNvPicPr>
          <p:nvPr/>
        </p:nvPicPr>
        <p:blipFill>
          <a:blip r:embed="rId2">
            <a:extLst/>
          </a:blip>
          <a:stretch>
            <a:fillRect/>
          </a:stretch>
        </p:blipFill>
        <p:spPr>
          <a:xfrm>
            <a:off x="7961062" y="1132894"/>
            <a:ext cx="4259944" cy="4130851"/>
          </a:xfrm>
          <a:prstGeom prst="rect">
            <a:avLst/>
          </a:prstGeom>
        </p:spPr>
      </p:pic>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1" name="Contemporary Worship Music is all about a sensual experience. It is about being immersed in powerful music and “feeling” God. It always brings great changes. It is sweeping into all churches and creating the “one world church.”"/>
          <p:cNvSpPr txBox="1"/>
          <p:nvPr>
            <p:ph type="body" sz="half" idx="1"/>
          </p:nvPr>
        </p:nvSpPr>
        <p:spPr>
          <a:xfrm>
            <a:off x="958272" y="6421962"/>
            <a:ext cx="11088256" cy="2690359"/>
          </a:xfrm>
          <a:prstGeom prst="rect">
            <a:avLst/>
          </a:prstGeom>
        </p:spPr>
        <p:txBody>
          <a:bodyPr/>
          <a:lstStyle>
            <a:lvl1pPr algn="ctr">
              <a:defRPr b="1" sz="3400">
                <a:solidFill>
                  <a:srgbClr val="94E3FE"/>
                </a:solidFill>
                <a:latin typeface="Arial"/>
                <a:ea typeface="Arial"/>
                <a:cs typeface="Arial"/>
                <a:sym typeface="Arial"/>
              </a:defRPr>
            </a:lvl1pPr>
          </a:lstStyle>
          <a:p>
            <a:pPr/>
            <a:r>
              <a:t>Contemporary Worship Music is all about a sensual experience. It is about being immersed in powerful music and “feeling” God. It always brings great changes. It is sweeping into all churches and creating the “one world church.”</a:t>
            </a:r>
          </a:p>
        </p:txBody>
      </p:sp>
      <p:pic>
        <p:nvPicPr>
          <p:cNvPr id="442" name="Highland Park #1.jpg" descr="Highland Park #1.jpg"/>
          <p:cNvPicPr>
            <a:picLocks noChangeAspect="1"/>
          </p:cNvPicPr>
          <p:nvPr/>
        </p:nvPicPr>
        <p:blipFill>
          <a:blip r:embed="rId2">
            <a:extLst/>
          </a:blip>
          <a:stretch>
            <a:fillRect/>
          </a:stretch>
        </p:blipFill>
        <p:spPr>
          <a:xfrm>
            <a:off x="2758082" y="495300"/>
            <a:ext cx="7488647" cy="5616484"/>
          </a:xfrm>
          <a:prstGeom prst="rect">
            <a:avLst/>
          </a:prstGeom>
          <a:ln w="12700">
            <a:miter lim="400000"/>
          </a:ln>
        </p:spPr>
      </p:pic>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4" name="This is a popular Hillsong piece “Mighty to Save.” It is 100% Pentecostal-Charismatic music that has swept into most churches."/>
          <p:cNvSpPr txBox="1"/>
          <p:nvPr>
            <p:ph type="body" sz="quarter" idx="1"/>
          </p:nvPr>
        </p:nvSpPr>
        <p:spPr>
          <a:xfrm>
            <a:off x="1384516" y="7139413"/>
            <a:ext cx="10235768" cy="2090780"/>
          </a:xfrm>
          <a:prstGeom prst="rect">
            <a:avLst/>
          </a:prstGeom>
        </p:spPr>
        <p:txBody>
          <a:bodyPr/>
          <a:lstStyle>
            <a:lvl1pPr algn="ctr">
              <a:defRPr b="1" sz="3400">
                <a:solidFill>
                  <a:srgbClr val="94E3FE"/>
                </a:solidFill>
                <a:latin typeface="Arial"/>
                <a:ea typeface="Arial"/>
                <a:cs typeface="Arial"/>
                <a:sym typeface="Arial"/>
              </a:defRPr>
            </a:lvl1pPr>
          </a:lstStyle>
          <a:p>
            <a:pPr/>
            <a:r>
              <a:t>This is a popular Hillsong piece “Mighty to Save.” It is 100% Pentecostal-Charismatic music that has swept into most churches.</a:t>
            </a:r>
          </a:p>
        </p:txBody>
      </p:sp>
      <p:pic>
        <p:nvPicPr>
          <p:cNvPr id="445" name="hillsong mighty to save clip 3.mov" descr="hillsong mighty to save clip 3.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1083066" y="1028700"/>
            <a:ext cx="10838668" cy="5846053"/>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37127" fill="hold"/>
                                        <p:tgtEl>
                                          <p:spTgt spid="445"/>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41987">
                <p:cTn id="7" fill="hold" display="0">
                  <p:stCondLst>
                    <p:cond delay="indefinite"/>
                  </p:stCondLst>
                </p:cTn>
                <p:tgtEl>
                  <p:spTgt spid="445"/>
                </p:tgtEl>
              </p:cMediaNode>
            </p:video>
            <p:seq concurrent="1" prevAc="none" nextAc="seek">
              <p:cTn id="8" evtFilter="cancelBubble" nodeType="interactiveSeq" restart="whenNotActive" fill="hold">
                <p:stCondLst>
                  <p:cond delay="0" evt="onClick">
                    <p:tgtEl>
                      <p:spTgt spid="445"/>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445"/>
                                        </p:tgtEl>
                                      </p:cBhvr>
                                    </p:cmd>
                                  </p:childTnLst>
                                </p:cTn>
                              </p:par>
                            </p:childTnLst>
                          </p:cTn>
                        </p:par>
                      </p:childTnLst>
                    </p:cTn>
                  </p:par>
                </p:childTnLst>
              </p:cTn>
              <p:nextCondLst>
                <p:cond delay="0" evt="onClick">
                  <p:tgtEl>
                    <p:spTgt spid="445"/>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7" name="When very conservative churches, such as Independent Baptist, begin using this music, they tone down the rhythm and sound, like we see in this example from Lancaster Baptist Church of Lancaster, California."/>
          <p:cNvSpPr txBox="1"/>
          <p:nvPr>
            <p:ph type="body" sz="half" idx="1"/>
          </p:nvPr>
        </p:nvSpPr>
        <p:spPr>
          <a:xfrm>
            <a:off x="688993" y="6910813"/>
            <a:ext cx="11626814" cy="2644718"/>
          </a:xfrm>
          <a:prstGeom prst="rect">
            <a:avLst/>
          </a:prstGeom>
        </p:spPr>
        <p:txBody>
          <a:bodyPr/>
          <a:lstStyle>
            <a:lvl1pPr algn="ctr">
              <a:defRPr b="1" sz="3400">
                <a:solidFill>
                  <a:srgbClr val="94E3FE"/>
                </a:solidFill>
                <a:latin typeface="Arial"/>
                <a:ea typeface="Arial"/>
                <a:cs typeface="Arial"/>
                <a:sym typeface="Arial"/>
              </a:defRPr>
            </a:lvl1pPr>
          </a:lstStyle>
          <a:p>
            <a:pPr/>
            <a:r>
              <a:t>When very conservative churches, such as Independent Baptist, begin using this music, they tone down the rhythm and sound, like we see in this example from Lancaster Baptist Church of Lancaster, California.</a:t>
            </a:r>
          </a:p>
        </p:txBody>
      </p:sp>
      <p:pic>
        <p:nvPicPr>
          <p:cNvPr id="448" name="lancaster mighty to save hillsong feb 2012.mov" descr="lancaster mighty to save hillsong feb 2012.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2127803" y="685800"/>
            <a:ext cx="8749194" cy="5967399"/>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29302" fill="hold"/>
                                        <p:tgtEl>
                                          <p:spTgt spid="448"/>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448"/>
                </p:tgtEl>
              </p:cMediaNode>
            </p:video>
            <p:seq concurrent="1" prevAc="none" nextAc="seek">
              <p:cTn id="8" evtFilter="cancelBubble" nodeType="interactiveSeq" restart="whenNotActive" fill="hold">
                <p:stCondLst>
                  <p:cond delay="0" evt="onClick">
                    <p:tgtEl>
                      <p:spTgt spid="448"/>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448"/>
                                        </p:tgtEl>
                                      </p:cBhvr>
                                    </p:cmd>
                                  </p:childTnLst>
                                </p:cTn>
                              </p:par>
                            </p:childTnLst>
                          </p:cTn>
                        </p:par>
                      </p:childTnLst>
                    </p:cTn>
                  </p:par>
                </p:childTnLst>
              </p:cTn>
              <p:nextCondLst>
                <p:cond delay="0" evt="onClick">
                  <p:tgtEl>
                    <p:spTgt spid="448"/>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0" name="But the contemporary music eventually captures the congregation and carries it along into the “broader church.” The young people will always want the “real stuff.”"/>
          <p:cNvSpPr txBox="1"/>
          <p:nvPr>
            <p:ph type="body" sz="quarter" idx="1"/>
          </p:nvPr>
        </p:nvSpPr>
        <p:spPr>
          <a:xfrm>
            <a:off x="1671159" y="7190213"/>
            <a:ext cx="9662482" cy="2300727"/>
          </a:xfrm>
          <a:prstGeom prst="rect">
            <a:avLst/>
          </a:prstGeom>
        </p:spPr>
        <p:txBody>
          <a:bodyPr/>
          <a:lstStyle>
            <a:lvl1pPr algn="ctr">
              <a:defRPr b="1" sz="3400">
                <a:solidFill>
                  <a:srgbClr val="94E3FE"/>
                </a:solidFill>
                <a:latin typeface="Arial"/>
                <a:ea typeface="Arial"/>
                <a:cs typeface="Arial"/>
                <a:sym typeface="Arial"/>
              </a:defRPr>
            </a:lvl1pPr>
          </a:lstStyle>
          <a:p>
            <a:pPr/>
            <a:r>
              <a:t>But the contemporary music eventually captures the congregation and carries it along into the “broader church.” The young people will always want the “real stuff.”</a:t>
            </a:r>
          </a:p>
        </p:txBody>
      </p:sp>
      <p:pic>
        <p:nvPicPr>
          <p:cNvPr id="451" name="hillsong mighty to save clip 3.mov" descr="hillsong mighty to save clip 3.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1083066" y="1181100"/>
            <a:ext cx="10838668" cy="5846053"/>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37127" fill="hold"/>
                                        <p:tgtEl>
                                          <p:spTgt spid="451"/>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41987">
                <p:cTn id="7" fill="hold" display="0">
                  <p:stCondLst>
                    <p:cond delay="indefinite"/>
                  </p:stCondLst>
                </p:cTn>
                <p:tgtEl>
                  <p:spTgt spid="451"/>
                </p:tgtEl>
              </p:cMediaNode>
            </p:video>
            <p:seq concurrent="1" prevAc="none" nextAc="seek">
              <p:cTn id="8" evtFilter="cancelBubble" nodeType="interactiveSeq" restart="whenNotActive" fill="hold">
                <p:stCondLst>
                  <p:cond delay="0" evt="onClick">
                    <p:tgtEl>
                      <p:spTgt spid="451"/>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451"/>
                                        </p:tgtEl>
                                      </p:cBhvr>
                                    </p:cmd>
                                  </p:childTnLst>
                                </p:cTn>
                              </p:par>
                            </p:childTnLst>
                          </p:cTn>
                        </p:par>
                      </p:childTnLst>
                    </p:cTn>
                  </p:par>
                </p:childTnLst>
              </p:cTn>
              <p:nextCondLst>
                <p:cond delay="0" evt="onClick">
                  <p:tgtEl>
                    <p:spTgt spid="451"/>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3" name="“Be not deceived: evil communications corrupt good manners” (1 Corinthians 15:33)."/>
          <p:cNvSpPr txBox="1"/>
          <p:nvPr>
            <p:ph type="body" sz="half" idx="1"/>
          </p:nvPr>
        </p:nvSpPr>
        <p:spPr>
          <a:xfrm>
            <a:off x="882767" y="1063058"/>
            <a:ext cx="6984766" cy="3941210"/>
          </a:xfrm>
          <a:prstGeom prst="rect">
            <a:avLst/>
          </a:prstGeom>
        </p:spPr>
        <p:txBody>
          <a:bodyPr/>
          <a:lstStyle>
            <a:lvl1pPr>
              <a:defRPr b="1" sz="3400">
                <a:solidFill>
                  <a:srgbClr val="FFFFFF"/>
                </a:solidFill>
                <a:latin typeface="Arial"/>
                <a:ea typeface="Arial"/>
                <a:cs typeface="Arial"/>
                <a:sym typeface="Arial"/>
              </a:defRPr>
            </a:lvl1pPr>
          </a:lstStyle>
          <a:p>
            <a:pPr/>
            <a:r>
              <a:t>“Be not deceived: evil communications corrupt good manners” (1 Corinthians 15:33).</a:t>
            </a:r>
          </a:p>
        </p:txBody>
      </p:sp>
      <p:pic>
        <p:nvPicPr>
          <p:cNvPr id="454" name="Pentecostal movement4 copy - Version 2.jpeg" descr="Pentecostal movement4 copy - Version 2.jpeg"/>
          <p:cNvPicPr>
            <a:picLocks noChangeAspect="0"/>
          </p:cNvPicPr>
          <p:nvPr/>
        </p:nvPicPr>
        <p:blipFill>
          <a:blip r:embed="rId2">
            <a:extLst/>
          </a:blip>
          <a:stretch>
            <a:fillRect/>
          </a:stretch>
        </p:blipFill>
        <p:spPr>
          <a:xfrm>
            <a:off x="8664275" y="1063058"/>
            <a:ext cx="3406283" cy="5252550"/>
          </a:xfrm>
          <a:prstGeom prst="rect">
            <a:avLst/>
          </a:prstGeom>
        </p:spPr>
      </p:pic>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6" name="“But I fear, lest by any means, as the serpent beguiled Eve through his subtlety, so your minds should be corrupted from the simplicity that is in Christ.…"/>
          <p:cNvSpPr txBox="1"/>
          <p:nvPr>
            <p:ph type="body" idx="1"/>
          </p:nvPr>
        </p:nvSpPr>
        <p:spPr>
          <a:xfrm>
            <a:off x="882767" y="1063058"/>
            <a:ext cx="6984766" cy="7789211"/>
          </a:xfrm>
          <a:prstGeom prst="rect">
            <a:avLst/>
          </a:prstGeom>
        </p:spPr>
        <p:txBody>
          <a:bodyPr/>
          <a:lstStyle/>
          <a:p>
            <a:pPr>
              <a:defRPr b="1" sz="3400">
                <a:solidFill>
                  <a:srgbClr val="FFFFFF"/>
                </a:solidFill>
                <a:latin typeface="Arial"/>
                <a:ea typeface="Arial"/>
                <a:cs typeface="Arial"/>
                <a:sym typeface="Arial"/>
              </a:defRPr>
            </a:pPr>
            <a:r>
              <a:t>“But I fear, lest by any means, as the serpent beguiled Eve through his subtlety, so your minds should be corrupted from the simplicity that is in Christ.</a:t>
            </a:r>
          </a:p>
          <a:p>
            <a:pPr>
              <a:defRPr b="1" sz="3400">
                <a:solidFill>
                  <a:srgbClr val="FFFFFF"/>
                </a:solidFill>
                <a:latin typeface="Arial"/>
                <a:ea typeface="Arial"/>
                <a:cs typeface="Arial"/>
                <a:sym typeface="Arial"/>
              </a:defRPr>
            </a:pPr>
            <a:r>
              <a:t>For if he that cometh preacheth another Jesus, whom we have not preached, or if ye receive another spirit, which ye have not received, or another gospel, which ye have not accepted, ye might well bear with him” (2 Corinthians 11:3-4).</a:t>
            </a:r>
          </a:p>
        </p:txBody>
      </p:sp>
      <p:pic>
        <p:nvPicPr>
          <p:cNvPr id="457" name="Pentecostal movement4 copy - Version 2.jpeg" descr="Pentecostal movement4 copy - Version 2.jpeg"/>
          <p:cNvPicPr>
            <a:picLocks noChangeAspect="0"/>
          </p:cNvPicPr>
          <p:nvPr/>
        </p:nvPicPr>
        <p:blipFill>
          <a:blip r:embed="rId2">
            <a:extLst/>
          </a:blip>
          <a:stretch>
            <a:fillRect/>
          </a:stretch>
        </p:blipFill>
        <p:spPr>
          <a:xfrm>
            <a:off x="8664275" y="1063058"/>
            <a:ext cx="3406283" cy="5252550"/>
          </a:xfrm>
          <a:prstGeom prst="rect">
            <a:avLst/>
          </a:prstGeom>
        </p:spPr>
      </p:pic>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9" name="“Be sober, be vigilant; because your adversary the devil, as a roaring lion, walketh about, seeking whom he may devour” (1 Peter 5:8)."/>
          <p:cNvSpPr txBox="1"/>
          <p:nvPr>
            <p:ph type="body" sz="half" idx="1"/>
          </p:nvPr>
        </p:nvSpPr>
        <p:spPr>
          <a:xfrm>
            <a:off x="882767" y="1063058"/>
            <a:ext cx="6984766" cy="3941210"/>
          </a:xfrm>
          <a:prstGeom prst="rect">
            <a:avLst/>
          </a:prstGeom>
        </p:spPr>
        <p:txBody>
          <a:bodyPr/>
          <a:lstStyle>
            <a:lvl1pPr>
              <a:defRPr b="1" sz="3400">
                <a:solidFill>
                  <a:srgbClr val="FFFFFF"/>
                </a:solidFill>
                <a:latin typeface="Arial"/>
                <a:ea typeface="Arial"/>
                <a:cs typeface="Arial"/>
                <a:sym typeface="Arial"/>
              </a:defRPr>
            </a:lvl1pPr>
          </a:lstStyle>
          <a:p>
            <a:pPr/>
            <a:r>
              <a:t>“Be sober, be vigilant; because your adversary the devil, as a roaring lion, walketh about, seeking whom he may devour” (1 Peter 5:8).</a:t>
            </a:r>
          </a:p>
        </p:txBody>
      </p:sp>
      <p:pic>
        <p:nvPicPr>
          <p:cNvPr id="460" name="Pentecostal movement4 copy - Version 2.jpeg" descr="Pentecostal movement4 copy - Version 2.jpeg"/>
          <p:cNvPicPr>
            <a:picLocks noChangeAspect="0"/>
          </p:cNvPicPr>
          <p:nvPr/>
        </p:nvPicPr>
        <p:blipFill>
          <a:blip r:embed="rId2">
            <a:extLst/>
          </a:blip>
          <a:stretch>
            <a:fillRect/>
          </a:stretch>
        </p:blipFill>
        <p:spPr>
          <a:xfrm>
            <a:off x="8664275" y="1063058"/>
            <a:ext cx="3406283" cy="5252550"/>
          </a:xfrm>
          <a:prstGeom prst="rect">
            <a:avLst/>
          </a:prstGeom>
        </p:spPr>
      </p:pic>
    </p:spTree>
  </p:cSld>
  <p:clrMapOvr>
    <a:masterClrMapping/>
  </p:clrMapOvr>
  <p:transition xmlns:p14="http://schemas.microsoft.com/office/powerpoint/2010/main" spd="med" advClick="1"/>
</p:sld>
</file>

<file path=ppt/slides/slide6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62" name="norleans-indianapolis 05.jpg" descr="norleans-indianapolis 05.jpg"/>
          <p:cNvPicPr>
            <a:picLocks noChangeAspect="0"/>
          </p:cNvPicPr>
          <p:nvPr>
            <p:ph type="pic" idx="21"/>
          </p:nvPr>
        </p:nvPicPr>
        <p:blipFill>
          <a:blip r:embed="rId2">
            <a:extLst/>
          </a:blip>
          <a:stretch>
            <a:fillRect/>
          </a:stretch>
        </p:blipFill>
        <p:spPr>
          <a:xfrm>
            <a:off x="6710567" y="1104900"/>
            <a:ext cx="5720081" cy="7569200"/>
          </a:xfrm>
          <a:prstGeom prst="rect">
            <a:avLst/>
          </a:prstGeom>
        </p:spPr>
      </p:pic>
      <p:sp>
        <p:nvSpPr>
          <p:cNvPr id="463" name="Conclusion"/>
          <p:cNvSpPr txBox="1"/>
          <p:nvPr>
            <p:ph type="title"/>
          </p:nvPr>
        </p:nvSpPr>
        <p:spPr>
          <a:xfrm>
            <a:off x="939948" y="-1028700"/>
            <a:ext cx="5536904" cy="4617145"/>
          </a:xfrm>
          <a:prstGeom prst="rect">
            <a:avLst/>
          </a:prstGeom>
        </p:spPr>
        <p:txBody>
          <a:bodyPr/>
          <a:lstStyle>
            <a:lvl1pPr>
              <a:defRPr b="1" sz="5400">
                <a:latin typeface="Arial"/>
                <a:ea typeface="Arial"/>
                <a:cs typeface="Arial"/>
                <a:sym typeface="Arial"/>
              </a:defRPr>
            </a:lvl1pPr>
          </a:lstStyle>
          <a:p>
            <a:pPr/>
            <a:r>
              <a:t>Conclusion</a:t>
            </a:r>
          </a:p>
        </p:txBody>
      </p:sp>
    </p:spTree>
  </p:cSld>
  <p:clrMapOvr>
    <a:masterClrMapping/>
  </p:clrMapOvr>
  <p:transition xmlns:p14="http://schemas.microsoft.com/office/powerpoint/2010/main" spd="med" advClick="1"/>
</p:sld>
</file>

<file path=ppt/slides/slide6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5" name="In this course we have seen the history of the Pentecostal-Charismatic Movement from its inception at the turn of the 20th Century."/>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In this course we have seen the history of the Pentecostal-Charismatic Movement from its inception at the turn of the 20th Century.</a:t>
            </a:r>
          </a:p>
        </p:txBody>
      </p:sp>
      <p:pic>
        <p:nvPicPr>
          <p:cNvPr id="466" name="norleans-indianapolis 05.jpg" descr="norleans-indianapolis 05.jp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6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8" name="From the beginning, it has been a movement based on the false teaching that God would give a second Pentecost, whereas the Bible teaches that Pentecost was a one-time historical event in fulfillment of Christ’s prophecy.…"/>
          <p:cNvSpPr txBox="1"/>
          <p:nvPr>
            <p:ph type="body" idx="1"/>
          </p:nvPr>
        </p:nvSpPr>
        <p:spPr>
          <a:xfrm>
            <a:off x="882767" y="811638"/>
            <a:ext cx="6259179" cy="8155724"/>
          </a:xfrm>
          <a:prstGeom prst="rect">
            <a:avLst/>
          </a:prstGeom>
        </p:spPr>
        <p:txBody>
          <a:bodyPr/>
          <a:lstStyle/>
          <a:p>
            <a:pPr>
              <a:defRPr b="1" sz="3400">
                <a:solidFill>
                  <a:srgbClr val="94E3FE"/>
                </a:solidFill>
                <a:latin typeface="Arial"/>
                <a:ea typeface="Arial"/>
                <a:cs typeface="Arial"/>
                <a:sym typeface="Arial"/>
              </a:defRPr>
            </a:pPr>
            <a:r>
              <a:t>From the beginning, it has been a movement based on the false teaching that God would give a second Pentecost, whereas the Bible teaches that Pentecost was a one-time historical event in fulfillment of Christ’s prophecy. </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“For John truly baptized with water; but ye shall be baptized with the Holy Ghost not many days hence” (Acts 1:5).</a:t>
            </a:r>
          </a:p>
        </p:txBody>
      </p:sp>
      <p:pic>
        <p:nvPicPr>
          <p:cNvPr id="469" name="norleans-indianapolis 05.jpg" descr="norleans-indianapolis 05.jp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3" name="Charisma magazine, February 1994, made the following observation:…"/>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rPr i="1"/>
              <a:t>Charisma</a:t>
            </a:r>
            <a:r>
              <a:t> magazine, February 1994, made the following observation:</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“Today, praise music has entered the mainstream. Songs that were only sung in charismatic churches a few years ago are now heard throughout mainline and non-charismatic churches.”</a:t>
            </a:r>
          </a:p>
        </p:txBody>
      </p:sp>
      <p:pic>
        <p:nvPicPr>
          <p:cNvPr id="264" name="proxy.duckduckgo.jpg" descr="proxy.duckduckgo.jpg"/>
          <p:cNvPicPr>
            <a:picLocks noChangeAspect="0"/>
          </p:cNvPicPr>
          <p:nvPr/>
        </p:nvPicPr>
        <p:blipFill>
          <a:blip r:embed="rId2">
            <a:extLst/>
          </a:blip>
          <a:stretch>
            <a:fillRect/>
          </a:stretch>
        </p:blipFill>
        <p:spPr>
          <a:xfrm>
            <a:off x="7961062" y="1132894"/>
            <a:ext cx="4259944" cy="4130851"/>
          </a:xfrm>
          <a:prstGeom prst="rect">
            <a:avLst/>
          </a:prstGeom>
        </p:spPr>
      </p:pic>
    </p:spTree>
  </p:cSld>
  <p:clrMapOvr>
    <a:masterClrMapping/>
  </p:clrMapOvr>
  <p:transition xmlns:p14="http://schemas.microsoft.com/office/powerpoint/2010/main" spd="med" advClick="1"/>
</p:sld>
</file>

<file path=ppt/slides/slide7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1" name="From the beginning, it has ignored the Bible’s teaching that the apostles had special sign gifts.…"/>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From the beginning, it has ignored the Bible’s teaching that the apostles had special sign gifts. </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“Truly the signs of an apostle were wrought among you in all patience, in signs, and wonders, and mighty deeds” (2 Corinthians 12:12).</a:t>
            </a:r>
          </a:p>
        </p:txBody>
      </p:sp>
      <p:pic>
        <p:nvPicPr>
          <p:cNvPr id="472" name="norleans-indianapolis 05.jpg" descr="norleans-indianapolis 05.jp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7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4" name="From the beginning, it has ignored the Bible’s teaching that tongues were real languages.…"/>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From the beginning, it has ignored the Bible’s teaching that tongues were real languages. </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“And how hear we every man in our own tongue, wherein we were born?” (Acts 2:8).</a:t>
            </a:r>
          </a:p>
        </p:txBody>
      </p:sp>
      <p:pic>
        <p:nvPicPr>
          <p:cNvPr id="475" name="norleans-indianapolis 05.jpg" descr="norleans-indianapolis 05.jp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7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7" name="From the beginning, it has ignored the Bible’s teaching that tongues were given as a sign to Israel.…"/>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From the beginning, it has ignored the Bible’s teaching that tongues were given as a sign to Israel. </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“In the law it is written, With men of other tongues and other lips will I speak unto this people; and yet for all that will they not hear me, saith the Lord” (1 Corinthians 14:21).</a:t>
            </a:r>
          </a:p>
        </p:txBody>
      </p:sp>
      <p:pic>
        <p:nvPicPr>
          <p:cNvPr id="478" name="norleans-indianapolis 05.jpg" descr="norleans-indianapolis 05.jp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7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0" name="From the beginning, it has ignored the Bible’s instruction about the use of tongues.…"/>
          <p:cNvSpPr txBox="1"/>
          <p:nvPr>
            <p:ph type="body" idx="1"/>
          </p:nvPr>
        </p:nvSpPr>
        <p:spPr>
          <a:xfrm>
            <a:off x="739478" y="920910"/>
            <a:ext cx="9656318" cy="8181193"/>
          </a:xfrm>
          <a:prstGeom prst="rect">
            <a:avLst/>
          </a:prstGeom>
        </p:spPr>
        <p:txBody>
          <a:bodyPr/>
          <a:lstStyle/>
          <a:p>
            <a:pPr>
              <a:defRPr b="1" sz="3400">
                <a:solidFill>
                  <a:srgbClr val="94E3FE"/>
                </a:solidFill>
                <a:latin typeface="Arial"/>
                <a:ea typeface="Arial"/>
                <a:cs typeface="Arial"/>
                <a:sym typeface="Arial"/>
              </a:defRPr>
            </a:pPr>
            <a:r>
              <a:t>From the beginning, it has ignored the Bible’s instruction about the use of tongues.</a:t>
            </a:r>
          </a:p>
          <a:p>
            <a:pPr>
              <a:defRPr b="1" sz="3400">
                <a:solidFill>
                  <a:srgbClr val="94E3FE"/>
                </a:solidFill>
                <a:latin typeface="Arial"/>
                <a:ea typeface="Arial"/>
                <a:cs typeface="Arial"/>
                <a:sym typeface="Arial"/>
              </a:defRPr>
            </a:pPr>
          </a:p>
          <a:p>
            <a:pPr>
              <a:defRPr b="1" sz="3200">
                <a:solidFill>
                  <a:srgbClr val="FFFFFF"/>
                </a:solidFill>
                <a:latin typeface="Arial"/>
                <a:ea typeface="Arial"/>
                <a:cs typeface="Arial"/>
                <a:sym typeface="Arial"/>
              </a:defRPr>
            </a:pPr>
            <a:r>
              <a:t>* by two, or at the most by three (1 Co. 14:27)</a:t>
            </a:r>
          </a:p>
          <a:p>
            <a:pPr>
              <a:defRPr b="1" sz="3200">
                <a:solidFill>
                  <a:srgbClr val="FFFFFF"/>
                </a:solidFill>
                <a:latin typeface="Arial"/>
                <a:ea typeface="Arial"/>
                <a:cs typeface="Arial"/>
                <a:sym typeface="Arial"/>
              </a:defRPr>
            </a:pPr>
            <a:r>
              <a:t>* by course (1 Co. 14:27)</a:t>
            </a:r>
          </a:p>
          <a:p>
            <a:pPr>
              <a:defRPr b="1" sz="3200">
                <a:solidFill>
                  <a:srgbClr val="FFFFFF"/>
                </a:solidFill>
                <a:latin typeface="Arial"/>
                <a:ea typeface="Arial"/>
                <a:cs typeface="Arial"/>
                <a:sym typeface="Arial"/>
              </a:defRPr>
            </a:pPr>
            <a:r>
              <a:t>* if there be no interpreter, let him keep silence (1 Co. 14:28)</a:t>
            </a:r>
          </a:p>
          <a:p>
            <a:pPr>
              <a:defRPr b="1" sz="3200">
                <a:solidFill>
                  <a:srgbClr val="FFFFFF"/>
                </a:solidFill>
                <a:latin typeface="Arial"/>
                <a:ea typeface="Arial"/>
                <a:cs typeface="Arial"/>
                <a:sym typeface="Arial"/>
              </a:defRPr>
            </a:pPr>
            <a:r>
              <a:t>* the spirits of the prophets are subject to the prophets (1 Co. 14:32)</a:t>
            </a:r>
          </a:p>
          <a:p>
            <a:pPr>
              <a:defRPr b="1" sz="3200">
                <a:solidFill>
                  <a:srgbClr val="FFFFFF"/>
                </a:solidFill>
                <a:latin typeface="Arial"/>
                <a:ea typeface="Arial"/>
                <a:cs typeface="Arial"/>
                <a:sym typeface="Arial"/>
              </a:defRPr>
            </a:pPr>
            <a:r>
              <a:t>* God is not the author of confusion but of peace (1 Co. 14:33)</a:t>
            </a:r>
          </a:p>
          <a:p>
            <a:pPr>
              <a:defRPr b="1" sz="3200">
                <a:solidFill>
                  <a:srgbClr val="FFFFFF"/>
                </a:solidFill>
                <a:latin typeface="Arial"/>
                <a:ea typeface="Arial"/>
                <a:cs typeface="Arial"/>
                <a:sym typeface="Arial"/>
              </a:defRPr>
            </a:pPr>
            <a:r>
              <a:t>* Let your women keep silence in the churches (1 Co. 14:34)</a:t>
            </a:r>
          </a:p>
          <a:p>
            <a:pPr>
              <a:defRPr b="1" sz="3200">
                <a:solidFill>
                  <a:srgbClr val="FFFFFF"/>
                </a:solidFill>
                <a:latin typeface="Arial"/>
                <a:ea typeface="Arial"/>
                <a:cs typeface="Arial"/>
                <a:sym typeface="Arial"/>
              </a:defRPr>
            </a:pPr>
            <a:r>
              <a:t>* Let all things be done decently and in order (1 Co. 14:39)</a:t>
            </a:r>
          </a:p>
        </p:txBody>
      </p:sp>
      <p:pic>
        <p:nvPicPr>
          <p:cNvPr id="481" name="norleans-indianapolis 05.jpg" descr="norleans-indianapolis 05.jpg"/>
          <p:cNvPicPr>
            <a:picLocks noChangeAspect="0"/>
          </p:cNvPicPr>
          <p:nvPr/>
        </p:nvPicPr>
        <p:blipFill>
          <a:blip r:embed="rId2">
            <a:extLst/>
          </a:blip>
          <a:stretch>
            <a:fillRect/>
          </a:stretch>
        </p:blipFill>
        <p:spPr>
          <a:xfrm>
            <a:off x="10428940" y="416450"/>
            <a:ext cx="1959236" cy="1940361"/>
          </a:xfrm>
          <a:prstGeom prst="rect">
            <a:avLst/>
          </a:prstGeom>
        </p:spPr>
      </p:pic>
    </p:spTree>
  </p:cSld>
  <p:clrMapOvr>
    <a:masterClrMapping/>
  </p:clrMapOvr>
  <p:transition xmlns:p14="http://schemas.microsoft.com/office/powerpoint/2010/main" spd="med" advClick="1"/>
</p:sld>
</file>

<file path=ppt/slides/slide7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3" name="From the beginning, it has disobeyed Christ’s warning about seeking after miracles.…"/>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From the beginning, it has disobeyed Christ’s warning about seeking after miracles.</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“An evil and adulterous generation seeketh after a sign” (Mt. 12:39).</a:t>
            </a:r>
          </a:p>
        </p:txBody>
      </p:sp>
      <p:pic>
        <p:nvPicPr>
          <p:cNvPr id="484" name="norleans-indianapolis 05.jpg" descr="norleans-indianapolis 05.jp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7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6" name="From the beginning, it has thirsted for “experiences” instead of being content to live by faith in God’s Word.…"/>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From the beginning, it has thirsted for “experiences” instead of being content to live by faith in God’s Word. </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“For we walk by faith, not by sight” (2 Co. 5:7).</a:t>
            </a:r>
          </a:p>
          <a:p>
            <a:pPr>
              <a:defRPr b="1" sz="3400">
                <a:solidFill>
                  <a:srgbClr val="FFFFFF"/>
                </a:solidFill>
                <a:latin typeface="Arial"/>
                <a:ea typeface="Arial"/>
                <a:cs typeface="Arial"/>
                <a:sym typeface="Arial"/>
              </a:defRPr>
            </a:pPr>
          </a:p>
          <a:p>
            <a:pPr>
              <a:defRPr b="1" sz="3400">
                <a:solidFill>
                  <a:srgbClr val="FFFFFF"/>
                </a:solidFill>
                <a:latin typeface="Arial"/>
                <a:ea typeface="Arial"/>
                <a:cs typeface="Arial"/>
                <a:sym typeface="Arial"/>
              </a:defRPr>
            </a:pPr>
            <a:r>
              <a:t>“For we are saved by hope: but hope that is seen is not hope” (Ro. 8:24).</a:t>
            </a:r>
          </a:p>
        </p:txBody>
      </p:sp>
      <p:pic>
        <p:nvPicPr>
          <p:cNvPr id="487" name="norleans-indianapolis 05.jpg" descr="norleans-indianapolis 05.jp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7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9" name="From the beginning, it has accepted unscriptural phenomena such as gibberish tongues, spirit slaying, and spirit shaking because of the dangerous idea of “not putting God in a box” which is contrary to the Bible’s warning about sober-mindedness and testi"/>
          <p:cNvSpPr txBox="1"/>
          <p:nvPr>
            <p:ph type="body" sz="half" idx="1"/>
          </p:nvPr>
        </p:nvSpPr>
        <p:spPr>
          <a:xfrm>
            <a:off x="882767" y="704836"/>
            <a:ext cx="6892504" cy="5500498"/>
          </a:xfrm>
          <a:prstGeom prst="rect">
            <a:avLst/>
          </a:prstGeom>
        </p:spPr>
        <p:txBody>
          <a:bodyPr/>
          <a:lstStyle>
            <a:lvl1pPr>
              <a:defRPr b="1" sz="3400">
                <a:solidFill>
                  <a:srgbClr val="94E3FE"/>
                </a:solidFill>
                <a:latin typeface="Arial"/>
                <a:ea typeface="Arial"/>
                <a:cs typeface="Arial"/>
                <a:sym typeface="Arial"/>
              </a:defRPr>
            </a:lvl1pPr>
          </a:lstStyle>
          <a:p>
            <a:pPr/>
            <a:r>
              <a:t>From the beginning, it has accepted unscriptural phenomena such as gibberish tongues, spirit slaying, and spirit shaking because of the dangerous idea of “not putting God in a box” which is contrary to the Bible’s warning about sober-mindedness and testing all things by Scripture.</a:t>
            </a:r>
          </a:p>
        </p:txBody>
      </p:sp>
      <p:pic>
        <p:nvPicPr>
          <p:cNvPr id="490" name="norleans-indianapolis 05.jpg" descr="norleans-indianapolis 05.jpg"/>
          <p:cNvPicPr>
            <a:picLocks noChangeAspect="0"/>
          </p:cNvPicPr>
          <p:nvPr/>
        </p:nvPicPr>
        <p:blipFill>
          <a:blip r:embed="rId2">
            <a:extLst/>
          </a:blip>
          <a:stretch>
            <a:fillRect/>
          </a:stretch>
        </p:blipFill>
        <p:spPr>
          <a:xfrm>
            <a:off x="8572501" y="704836"/>
            <a:ext cx="3839557" cy="3730603"/>
          </a:xfrm>
          <a:prstGeom prst="rect">
            <a:avLst/>
          </a:prstGeom>
        </p:spPr>
      </p:pic>
      <p:sp>
        <p:nvSpPr>
          <p:cNvPr id="491" name="“Be sober, be vigilant: because your adversary the devil, as a roaring lion, walketh about, seeking whom he may devour” (1 Peter 5:8)."/>
          <p:cNvSpPr txBox="1"/>
          <p:nvPr/>
        </p:nvSpPr>
        <p:spPr>
          <a:xfrm>
            <a:off x="882767" y="6561955"/>
            <a:ext cx="7453346" cy="338269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gn="l">
              <a:lnSpc>
                <a:spcPct val="110000"/>
              </a:lnSpc>
              <a:defRPr b="1" cap="none" sz="3400">
                <a:solidFill>
                  <a:srgbClr val="FFFFFF"/>
                </a:solidFill>
                <a:latin typeface="Arial"/>
                <a:ea typeface="Arial"/>
                <a:cs typeface="Arial"/>
                <a:sym typeface="Arial"/>
              </a:defRPr>
            </a:lvl1pPr>
          </a:lstStyle>
          <a:p>
            <a:pPr/>
            <a:r>
              <a:t>“Be sober, be vigilant: because your adversary the devil, as a roaring lion, walketh about, seeking whom he may devour” (1 Peter 5:8).</a:t>
            </a:r>
          </a:p>
        </p:txBody>
      </p:sp>
    </p:spTree>
  </p:cSld>
  <p:clrMapOvr>
    <a:masterClrMapping/>
  </p:clrMapOvr>
  <p:transition xmlns:p14="http://schemas.microsoft.com/office/powerpoint/2010/main" spd="med" advClick="1"/>
</p:sld>
</file>

<file path=ppt/slides/slide7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3" name="“Beloved, believe not every spirit, but try the spirits whether they are of God: because many false prophets are gone out into the world” (1 John 4:1)."/>
          <p:cNvSpPr txBox="1"/>
          <p:nvPr>
            <p:ph type="body" idx="1"/>
          </p:nvPr>
        </p:nvSpPr>
        <p:spPr>
          <a:xfrm>
            <a:off x="882767" y="1063058"/>
            <a:ext cx="6259179" cy="8155725"/>
          </a:xfrm>
          <a:prstGeom prst="rect">
            <a:avLst/>
          </a:prstGeom>
        </p:spPr>
        <p:txBody>
          <a:bodyPr/>
          <a:lstStyle>
            <a:lvl1pPr>
              <a:defRPr b="1" sz="3400">
                <a:solidFill>
                  <a:srgbClr val="FFFFFF"/>
                </a:solidFill>
                <a:latin typeface="Arial"/>
                <a:ea typeface="Arial"/>
                <a:cs typeface="Arial"/>
                <a:sym typeface="Arial"/>
              </a:defRPr>
            </a:lvl1pPr>
          </a:lstStyle>
          <a:p>
            <a:pPr/>
            <a:r>
              <a:t>“Beloved, believe not every spirit, but try the spirits whether they are of God: because many false prophets are gone out into the world” (1 John 4:1).</a:t>
            </a:r>
          </a:p>
        </p:txBody>
      </p:sp>
      <p:pic>
        <p:nvPicPr>
          <p:cNvPr id="494" name="norleans-indianapolis 05.jpg" descr="norleans-indianapolis 05.jp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7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6" name="“These were more noble than those in Thessalonica, in that they received the word with all readiness of mind, and searched the scriptures daily, whether those things were so” (Acts 17:11)."/>
          <p:cNvSpPr txBox="1"/>
          <p:nvPr>
            <p:ph type="body" idx="1"/>
          </p:nvPr>
        </p:nvSpPr>
        <p:spPr>
          <a:xfrm>
            <a:off x="882767" y="1063058"/>
            <a:ext cx="6259179" cy="8155725"/>
          </a:xfrm>
          <a:prstGeom prst="rect">
            <a:avLst/>
          </a:prstGeom>
        </p:spPr>
        <p:txBody>
          <a:bodyPr/>
          <a:lstStyle>
            <a:lvl1pPr>
              <a:defRPr b="1" sz="3400">
                <a:solidFill>
                  <a:srgbClr val="FFFFFF"/>
                </a:solidFill>
                <a:latin typeface="Arial"/>
                <a:ea typeface="Arial"/>
                <a:cs typeface="Arial"/>
                <a:sym typeface="Arial"/>
              </a:defRPr>
            </a:lvl1pPr>
          </a:lstStyle>
          <a:p>
            <a:pPr/>
            <a:r>
              <a:t>“These were more noble than those in Thessalonica, in that they received the word with all readiness of mind, and searched the scriptures daily, whether those things were so” (Acts 17:11).</a:t>
            </a:r>
          </a:p>
        </p:txBody>
      </p:sp>
      <p:pic>
        <p:nvPicPr>
          <p:cNvPr id="497" name="norleans-indianapolis 05.jpg" descr="norleans-indianapolis 05.jp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7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9" name="“Prove all things; hold fast that which is good” (1 Th. 5:17)."/>
          <p:cNvSpPr txBox="1"/>
          <p:nvPr>
            <p:ph type="body" idx="1"/>
          </p:nvPr>
        </p:nvSpPr>
        <p:spPr>
          <a:xfrm>
            <a:off x="882767" y="1063058"/>
            <a:ext cx="6259179" cy="8155725"/>
          </a:xfrm>
          <a:prstGeom prst="rect">
            <a:avLst/>
          </a:prstGeom>
        </p:spPr>
        <p:txBody>
          <a:bodyPr/>
          <a:lstStyle>
            <a:lvl1pPr>
              <a:defRPr b="1" sz="3400">
                <a:solidFill>
                  <a:srgbClr val="FFFFFF"/>
                </a:solidFill>
                <a:latin typeface="Arial"/>
                <a:ea typeface="Arial"/>
                <a:cs typeface="Arial"/>
                <a:sym typeface="Arial"/>
              </a:defRPr>
            </a:lvl1pPr>
          </a:lstStyle>
          <a:p>
            <a:pPr/>
            <a:r>
              <a:t>“Prove all things; hold fast that which is good” (1 Th. 5:17).</a:t>
            </a:r>
          </a:p>
        </p:txBody>
      </p:sp>
      <p:pic>
        <p:nvPicPr>
          <p:cNvPr id="500" name="norleans-indianapolis 05.jpg" descr="norleans-indianapolis 05.jp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In these studies we have seen that the Charismatic movement represents “another spirit” (2 Co. 11:4), and the fact that contemporary worship music is at the very heart and soul of it is a loud warning to those who have ears to hear."/>
          <p:cNvSpPr txBox="1"/>
          <p:nvPr>
            <p:ph type="body" sz="half" idx="1"/>
          </p:nvPr>
        </p:nvSpPr>
        <p:spPr>
          <a:xfrm>
            <a:off x="882767" y="1063058"/>
            <a:ext cx="5059724" cy="8281633"/>
          </a:xfrm>
          <a:prstGeom prst="rect">
            <a:avLst/>
          </a:prstGeom>
        </p:spPr>
        <p:txBody>
          <a:bodyPr/>
          <a:lstStyle>
            <a:lvl1pPr>
              <a:defRPr b="1" sz="3400">
                <a:solidFill>
                  <a:srgbClr val="94E3FE"/>
                </a:solidFill>
                <a:latin typeface="Arial"/>
                <a:ea typeface="Arial"/>
                <a:cs typeface="Arial"/>
                <a:sym typeface="Arial"/>
              </a:defRPr>
            </a:lvl1pPr>
          </a:lstStyle>
          <a:p>
            <a:pPr/>
            <a:r>
              <a:t>In these studies we have seen that the Charismatic movement represents “another spirit” (2 Co. 11:4), and the fact that contemporary worship music is at the very heart and soul of it is a loud warning to those who have ears to hear.</a:t>
            </a:r>
          </a:p>
        </p:txBody>
      </p:sp>
      <p:pic>
        <p:nvPicPr>
          <p:cNvPr id="267" name="Highlights in the Pentecostal-Charismatic.jpeg" descr="Highlights in the Pentecostal-Charismatic.jpeg"/>
          <p:cNvPicPr>
            <a:picLocks noChangeAspect="1"/>
          </p:cNvPicPr>
          <p:nvPr/>
        </p:nvPicPr>
        <p:blipFill>
          <a:blip r:embed="rId2">
            <a:extLst/>
          </a:blip>
          <a:stretch>
            <a:fillRect/>
          </a:stretch>
        </p:blipFill>
        <p:spPr>
          <a:xfrm>
            <a:off x="6906696" y="1121670"/>
            <a:ext cx="4496171" cy="6064603"/>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8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2" name="“The simple believeth every word: but the prudent man looketh well to his going” (Proverbs 14:15)."/>
          <p:cNvSpPr txBox="1"/>
          <p:nvPr>
            <p:ph type="body" idx="1"/>
          </p:nvPr>
        </p:nvSpPr>
        <p:spPr>
          <a:xfrm>
            <a:off x="882767" y="1063058"/>
            <a:ext cx="6259179" cy="8155725"/>
          </a:xfrm>
          <a:prstGeom prst="rect">
            <a:avLst/>
          </a:prstGeom>
        </p:spPr>
        <p:txBody>
          <a:bodyPr/>
          <a:lstStyle>
            <a:lvl1pPr>
              <a:defRPr b="1" sz="3400">
                <a:solidFill>
                  <a:srgbClr val="FFFFFF"/>
                </a:solidFill>
                <a:latin typeface="Arial"/>
                <a:ea typeface="Arial"/>
                <a:cs typeface="Arial"/>
                <a:sym typeface="Arial"/>
              </a:defRPr>
            </a:lvl1pPr>
          </a:lstStyle>
          <a:p>
            <a:pPr/>
            <a:r>
              <a:t>“The simple believeth every word: but the prudent man looketh well to his going” (Proverbs 14:15).</a:t>
            </a:r>
          </a:p>
        </p:txBody>
      </p:sp>
      <p:pic>
        <p:nvPicPr>
          <p:cNvPr id="503" name="norleans-indianapolis 05.jpg" descr="norleans-indianapolis 05.jp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8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5" name="The Pentecostal-Charismatic Movement  has accepted heretics, whereas the Bible says reject them.…"/>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The Pentecostal-Charismatic Movement  has accepted heretics, whereas the Bible says reject them.</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“A man that is an heretick after the first and second admonition reject; knowing that he that is such is subverted, and sinneth, being condemned of himself” (Titus 3:10-11). </a:t>
            </a:r>
          </a:p>
        </p:txBody>
      </p:sp>
      <p:pic>
        <p:nvPicPr>
          <p:cNvPr id="506" name="norleans-indianapolis 05.jpg" descr="norleans-indianapolis 05.jp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8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8" name="The Pentecostal-Charismatic Movement  birthed Contemporary Christian Music with its worldliness and its focus on seeking a sensual “experience” through worship.…"/>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The Pentecostal-Charismatic Movement  birthed Contemporary Christian Music with its worldliness and its focus on seeking a sensual “experience” through worship. </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“Speaking to yourselves in psalms and hymns and spiritual songs, singing and making melody in your heart to the Lord” (Ephesians 5:18).</a:t>
            </a:r>
          </a:p>
        </p:txBody>
      </p:sp>
      <p:pic>
        <p:nvPicPr>
          <p:cNvPr id="509" name="norleans-indianapolis 05.jpg" descr="norleans-indianapolis 05.jp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8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1" name="The Pentecostal-Charismatic Movement has been at the center of the ecumenical one-world church program.…"/>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The Pentecostal-Charismatic Movement has been at the center of the ecumenical one-world church program. </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“For the time will come when they will not endure sound doctrine; but after their own lusts shall they heap to themselves teachers, having itching ears; And they shall turn away </a:t>
            </a:r>
            <a:r>
              <a:rPr i="1"/>
              <a:t>their</a:t>
            </a:r>
            <a:r>
              <a:t> ears from the truth, and shall be turned unto fables” (2 Ti. 4:3-4).</a:t>
            </a:r>
          </a:p>
        </p:txBody>
      </p:sp>
      <p:pic>
        <p:nvPicPr>
          <p:cNvPr id="512" name="norleans-indianapolis 05.jpg" descr="norleans-indianapolis 05.jp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8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4" name="For an extensive study of Contemporary Christian Music, we recommend the book and video series The Satanic Attack on Sacred Music, available from www.wayoflife.org."/>
          <p:cNvSpPr txBox="1"/>
          <p:nvPr>
            <p:ph type="body" sz="half" idx="1"/>
          </p:nvPr>
        </p:nvSpPr>
        <p:spPr>
          <a:xfrm>
            <a:off x="908167" y="1266258"/>
            <a:ext cx="5183648" cy="8236191"/>
          </a:xfrm>
          <a:prstGeom prst="rect">
            <a:avLst/>
          </a:prstGeom>
        </p:spPr>
        <p:txBody>
          <a:bodyPr/>
          <a:lstStyle/>
          <a:p>
            <a:pPr>
              <a:defRPr b="1" sz="3400">
                <a:solidFill>
                  <a:srgbClr val="94E3FE"/>
                </a:solidFill>
                <a:latin typeface="Arial"/>
                <a:ea typeface="Arial"/>
                <a:cs typeface="Arial"/>
                <a:sym typeface="Arial"/>
              </a:defRPr>
            </a:pPr>
            <a:r>
              <a:t>For an extensive study of Contemporary Christian Music, we recommend the book and video series </a:t>
            </a:r>
            <a:r>
              <a:rPr i="1"/>
              <a:t>The Satanic Attack on Sacred Music</a:t>
            </a:r>
            <a:r>
              <a:t>, available from www.wayoflife.org.</a:t>
            </a:r>
          </a:p>
        </p:txBody>
      </p:sp>
      <p:pic>
        <p:nvPicPr>
          <p:cNvPr id="515" name="satanic attack cover - letter.jpeg" descr="satanic attack cover - letter.jpeg"/>
          <p:cNvPicPr>
            <a:picLocks noChangeAspect="1"/>
          </p:cNvPicPr>
          <p:nvPr/>
        </p:nvPicPr>
        <p:blipFill>
          <a:blip r:embed="rId2">
            <a:extLst/>
          </a:blip>
          <a:stretch>
            <a:fillRect/>
          </a:stretch>
        </p:blipFill>
        <p:spPr>
          <a:xfrm>
            <a:off x="6745833" y="1254896"/>
            <a:ext cx="5183649" cy="6709121"/>
          </a:xfrm>
          <a:prstGeom prst="rect">
            <a:avLst/>
          </a:prstGeom>
          <a:ln w="12700">
            <a:miter lim="400000"/>
          </a:ln>
        </p:spPr>
      </p:pic>
    </p:spTree>
  </p:cSld>
  <p:clrMapOvr>
    <a:masterClrMapping/>
  </p:clrMapOvr>
  <p:transition xmlns:p14="http://schemas.microsoft.com/office/powerpoint/2010/main" spd="med" advClick="1"/>
</p:sld>
</file>

<file path=ppt/slides/slide8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7" name="This PowerPoint presentation is part of the package entitled Highlights in the Pentecostal-Charismatic Movements.…"/>
          <p:cNvSpPr txBox="1"/>
          <p:nvPr/>
        </p:nvSpPr>
        <p:spPr>
          <a:xfrm>
            <a:off x="906143" y="1130300"/>
            <a:ext cx="11836401" cy="7493000"/>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spAutoFit/>
          </a:bodyPr>
          <a:lstStyle/>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This PowerPoint presentation is part of the package entitled </a:t>
            </a:r>
            <a:r>
              <a:rPr i="1"/>
              <a:t>Highlights in the Pentecostal-Charismatic Movements</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Copyright 2025</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Way of Life Literature</a:t>
            </a:r>
            <a:br/>
            <a:r>
              <a:t>P. O. Box 610368</a:t>
            </a:r>
            <a:br/>
            <a:r>
              <a:t>Port Huron, MI 48061</a:t>
            </a:r>
            <a:br/>
            <a:r>
              <a:t>866-295-4143</a:t>
            </a:r>
            <a:br/>
            <a:r>
              <a:rPr u="sng">
                <a:hlinkClick r:id="rId2" invalidUrl="" action="" tgtFrame="" tooltip="" history="1" highlightClick="0" endSnd="0"/>
              </a:rPr>
              <a:t>http://www.wayoflife.org</a:t>
            </a:r>
            <a:br/>
            <a:r>
              <a:rPr u="sng">
                <a:hlinkClick r:id="rId3" invalidUrl="" action="" tgtFrame="" tooltip="" history="1" highlightClick="0" endSnd="0"/>
              </a:rPr>
              <a:t>fbns@wayoflife.org</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In Canada</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Bethel Baptist Church, 4212 Campbell St. N., London, Ontario N6P 1A6 </a:t>
            </a:r>
            <a:br/>
            <a:r>
              <a:t>519-652-2619 </a:t>
            </a:r>
          </a:p>
        </p:txBody>
      </p:sp>
      <p:pic>
        <p:nvPicPr>
          <p:cNvPr id="518" name="Highlights in the Pentecostal-Charismatic.jpeg" descr="Highlights in the Pentecostal-Charismatic.jpeg"/>
          <p:cNvPicPr>
            <a:picLocks noChangeAspect="1"/>
          </p:cNvPicPr>
          <p:nvPr/>
        </p:nvPicPr>
        <p:blipFill>
          <a:blip r:embed="rId4">
            <a:extLst/>
          </a:blip>
          <a:stretch>
            <a:fillRect/>
          </a:stretch>
        </p:blipFill>
        <p:spPr>
          <a:xfrm>
            <a:off x="791223" y="2696470"/>
            <a:ext cx="2788444" cy="3761156"/>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The vast majority of the influential contemporary worship musicians are charismatic."/>
          <p:cNvSpPr txBox="1"/>
          <p:nvPr>
            <p:ph type="body" sz="quarter" idx="1"/>
          </p:nvPr>
        </p:nvSpPr>
        <p:spPr>
          <a:xfrm>
            <a:off x="725555" y="732858"/>
            <a:ext cx="7134090" cy="1941158"/>
          </a:xfrm>
          <a:prstGeom prst="rect">
            <a:avLst/>
          </a:prstGeom>
        </p:spPr>
        <p:txBody>
          <a:bodyPr/>
          <a:lstStyle>
            <a:lvl1pPr>
              <a:defRPr b="1" sz="3400">
                <a:solidFill>
                  <a:srgbClr val="94E3FE"/>
                </a:solidFill>
                <a:latin typeface="Arial"/>
                <a:ea typeface="Arial"/>
                <a:cs typeface="Arial"/>
                <a:sym typeface="Arial"/>
              </a:defRPr>
            </a:lvl1pPr>
          </a:lstStyle>
          <a:p>
            <a:pPr/>
            <a:r>
              <a:t>The vast majority of the influential contemporary worship musicians are charismatic. </a:t>
            </a:r>
          </a:p>
        </p:txBody>
      </p:sp>
      <p:pic>
        <p:nvPicPr>
          <p:cNvPr id="270" name="Introducing-Stuart-Townend-300x296.jpg" descr="Introducing-Stuart-Townend-300x296.jpg"/>
          <p:cNvPicPr>
            <a:picLocks noChangeAspect="1"/>
          </p:cNvPicPr>
          <p:nvPr/>
        </p:nvPicPr>
        <p:blipFill>
          <a:blip r:embed="rId2">
            <a:extLst/>
          </a:blip>
          <a:stretch>
            <a:fillRect/>
          </a:stretch>
        </p:blipFill>
        <p:spPr>
          <a:xfrm>
            <a:off x="8331200" y="508000"/>
            <a:ext cx="3467100" cy="3420872"/>
          </a:xfrm>
          <a:prstGeom prst="rect">
            <a:avLst/>
          </a:prstGeom>
          <a:ln w="12700">
            <a:miter lim="400000"/>
          </a:ln>
        </p:spPr>
      </p:pic>
      <p:pic>
        <p:nvPicPr>
          <p:cNvPr id="271" name="darlene zschech shout to lord.jpg" descr="darlene zschech shout to lord.jpg"/>
          <p:cNvPicPr>
            <a:picLocks noChangeAspect="1"/>
          </p:cNvPicPr>
          <p:nvPr/>
        </p:nvPicPr>
        <p:blipFill>
          <a:blip r:embed="rId3">
            <a:extLst/>
          </a:blip>
          <a:stretch>
            <a:fillRect/>
          </a:stretch>
        </p:blipFill>
        <p:spPr>
          <a:xfrm>
            <a:off x="8915400" y="3079750"/>
            <a:ext cx="3594100" cy="3594100"/>
          </a:xfrm>
          <a:prstGeom prst="rect">
            <a:avLst/>
          </a:prstGeom>
          <a:ln w="12700">
            <a:miter lim="400000"/>
          </a:ln>
        </p:spPr>
      </p:pic>
      <p:pic>
        <p:nvPicPr>
          <p:cNvPr id="272" name="kendrick-graham illuminations.jpg" descr="kendrick-graham illuminations.jpg"/>
          <p:cNvPicPr>
            <a:picLocks noChangeAspect="1"/>
          </p:cNvPicPr>
          <p:nvPr/>
        </p:nvPicPr>
        <p:blipFill>
          <a:blip r:embed="rId4">
            <a:extLst/>
          </a:blip>
          <a:stretch>
            <a:fillRect/>
          </a:stretch>
        </p:blipFill>
        <p:spPr>
          <a:xfrm>
            <a:off x="4292600" y="2674015"/>
            <a:ext cx="3721100" cy="3746501"/>
          </a:xfrm>
          <a:prstGeom prst="rect">
            <a:avLst/>
          </a:prstGeom>
          <a:ln w="12700">
            <a:miter lim="400000"/>
          </a:ln>
        </p:spPr>
      </p:pic>
      <p:pic>
        <p:nvPicPr>
          <p:cNvPr id="273" name="wow worship.jpg" descr="wow worship.jpg"/>
          <p:cNvPicPr>
            <a:picLocks noChangeAspect="1"/>
          </p:cNvPicPr>
          <p:nvPr/>
        </p:nvPicPr>
        <p:blipFill>
          <a:blip r:embed="rId5">
            <a:extLst/>
          </a:blip>
          <a:stretch>
            <a:fillRect/>
          </a:stretch>
        </p:blipFill>
        <p:spPr>
          <a:xfrm>
            <a:off x="685800" y="5422900"/>
            <a:ext cx="3606800" cy="3584258"/>
          </a:xfrm>
          <a:prstGeom prst="rect">
            <a:avLst/>
          </a:prstGeom>
          <a:ln w="12700">
            <a:miter lim="400000"/>
          </a:ln>
        </p:spPr>
      </p:pic>
      <p:pic>
        <p:nvPicPr>
          <p:cNvPr id="274" name="history of praise and worship.jpg" descr="history of praise and worship.jpg"/>
          <p:cNvPicPr>
            <a:picLocks noChangeAspect="1"/>
          </p:cNvPicPr>
          <p:nvPr/>
        </p:nvPicPr>
        <p:blipFill>
          <a:blip r:embed="rId6">
            <a:extLst/>
          </a:blip>
          <a:stretch>
            <a:fillRect/>
          </a:stretch>
        </p:blipFill>
        <p:spPr>
          <a:xfrm rot="21262445">
            <a:off x="7003380" y="5791183"/>
            <a:ext cx="3543301" cy="3556001"/>
          </a:xfrm>
          <a:prstGeom prst="rect">
            <a:avLst/>
          </a:prstGeom>
          <a:ln w="12700">
            <a:miter lim="400000"/>
          </a:ln>
        </p:spPr>
      </p:pic>
    </p:spTree>
  </p:cSld>
  <p:clrMapOvr>
    <a:masterClrMapping/>
  </p:clrMapOvr>
  <p:transition xmlns:p14="http://schemas.microsoft.com/office/powerpoint/2010/main" spd="med" advClick="1"/>
</p:sld>
</file>

<file path=ppt/theme/_rels/theme1.xml.rels><?xml version="1.0" encoding="UTF-8"?>
<Relationships xmlns="http://schemas.openxmlformats.org/package/2006/relationships"><Relationship Id="rId1" Type="http://schemas.openxmlformats.org/officeDocument/2006/relationships/image" Target="../media/image2.png"/></Relationships>

</file>

<file path=ppt/theme/_rels/theme2.xml.rels><?xml version="1.0" encoding="UTF-8"?>
<Relationships xmlns="http://schemas.openxmlformats.org/package/2006/relationships"><Relationship Id="rId1" Type="http://schemas.openxmlformats.org/officeDocument/2006/relationships/image" Target="../media/image3.png"/></Relationships>

</file>

<file path=ppt/theme/theme1.xml><?xml version="1.0" encoding="utf-8"?>
<a:theme xmlns:a="http://schemas.openxmlformats.org/drawingml/2006/main" xmlns:r="http://schemas.openxmlformats.org/officeDocument/2006/relationships"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FFFFFF"/>
            </a:solidFill>
            <a:effectLst>
              <a:outerShdw sx="100000" sy="100000" kx="0" ky="0" algn="b" rotWithShape="0" blurRad="25400" dist="42435" dir="2388334">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FFFFFF"/>
            </a:solidFill>
            <a:effectLst>
              <a:outerShdw sx="100000" sy="100000" kx="0" ky="0" algn="b" rotWithShape="0" blurRad="25400" dist="42435" dir="2388334">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